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78" r:id="rId3"/>
    <p:sldId id="259" r:id="rId4"/>
    <p:sldId id="266" r:id="rId5"/>
    <p:sldId id="282" r:id="rId6"/>
    <p:sldId id="263" r:id="rId7"/>
    <p:sldId id="286" r:id="rId8"/>
    <p:sldId id="283" r:id="rId9"/>
    <p:sldId id="284" r:id="rId10"/>
    <p:sldId id="285" r:id="rId11"/>
    <p:sldId id="287" r:id="rId12"/>
    <p:sldId id="288" r:id="rId13"/>
    <p:sldId id="289" r:id="rId14"/>
    <p:sldId id="290" r:id="rId15"/>
    <p:sldId id="291" r:id="rId16"/>
    <p:sldId id="267" r:id="rId17"/>
    <p:sldId id="268" r:id="rId18"/>
    <p:sldId id="272" r:id="rId19"/>
    <p:sldId id="273" r:id="rId20"/>
    <p:sldId id="275" r:id="rId21"/>
    <p:sldId id="292" r:id="rId22"/>
    <p:sldId id="276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6A67"/>
    <a:srgbClr val="AD8714"/>
    <a:srgbClr val="823A2D"/>
    <a:srgbClr val="2F8F8B"/>
    <a:srgbClr val="B7402A"/>
    <a:srgbClr val="FAFBFD"/>
    <a:srgbClr val="333333"/>
    <a:srgbClr val="FFFFFF"/>
    <a:srgbClr val="9D0A10"/>
    <a:srgbClr val="57C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766" autoAdjust="0"/>
  </p:normalViewPr>
  <p:slideViewPr>
    <p:cSldViewPr snapToGrid="0">
      <p:cViewPr varScale="1">
        <p:scale>
          <a:sx n="60" d="100"/>
          <a:sy n="60" d="100"/>
        </p:scale>
        <p:origin x="78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522107-7189-41C0-BA64-8D977098AE70}" type="datetimeFigureOut">
              <a:rPr lang="zh-CN" altLang="en-US" smtClean="0"/>
              <a:t>2017/11/21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49B68-E4D1-4617-905D-5A64427968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759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3626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49B68-E4D1-4617-905D-5A644279687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775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49B68-E4D1-4617-905D-5A644279687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38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49B68-E4D1-4617-905D-5A644279687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020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49B68-E4D1-4617-905D-5A644279687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359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49B68-E4D1-4617-905D-5A644279687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8347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10145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7585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6280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27203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9207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49B68-E4D1-4617-905D-5A644279687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137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49B68-E4D1-4617-905D-5A644279687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467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49B68-E4D1-4617-905D-5A644279687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54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49B68-E4D1-4617-905D-5A644279687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997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49B68-E4D1-4617-905D-5A644279687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277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49B68-E4D1-4617-905D-5A644279687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315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49B68-E4D1-4617-905D-5A644279687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6541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49B68-E4D1-4617-905D-5A644279687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855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847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032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4669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614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313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2017/11/21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331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2017/11/21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876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2017/11/21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19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2017/11/21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545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2017/11/21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443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2017/11/21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457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F2BA9-EB70-46E5-97BF-07B7E0B388C9}" type="datetimeFigureOut">
              <a:rPr lang="zh-CN" altLang="en-US" smtClean="0"/>
              <a:t>2017/11/21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026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microsoft.com/office/2007/relationships/hdphoto" Target="../media/hdphoto5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16.png"/><Relationship Id="rId5" Type="http://schemas.openxmlformats.org/officeDocument/2006/relationships/image" Target="../media/image21.png"/><Relationship Id="rId10" Type="http://schemas.microsoft.com/office/2007/relationships/hdphoto" Target="../media/hdphoto2.wdp"/><Relationship Id="rId4" Type="http://schemas.microsoft.com/office/2007/relationships/hdphoto" Target="../media/hdphoto1.wdp"/><Relationship Id="rId9" Type="http://schemas.openxmlformats.org/officeDocument/2006/relationships/image" Target="../media/image13.png"/><Relationship Id="rId14" Type="http://schemas.microsoft.com/office/2007/relationships/hdphoto" Target="../media/hdphoto7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://psych.bnu.edu.cn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baidu.com/" TargetMode="External"/><Relationship Id="rId5" Type="http://schemas.openxmlformats.org/officeDocument/2006/relationships/hyperlink" Target="http://www.zhihu.com/" TargetMode="Externa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8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3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hyperlink" Target="https://desktop.github.com/" TargetMode="External"/><Relationship Id="rId4" Type="http://schemas.openxmlformats.org/officeDocument/2006/relationships/hyperlink" Target="http://www.github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G"/><Relationship Id="rId4" Type="http://schemas.openxmlformats.org/officeDocument/2006/relationships/hyperlink" Target="https://atom.io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25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JPG"/><Relationship Id="rId4" Type="http://schemas.openxmlformats.org/officeDocument/2006/relationships/hyperlink" Target="https://github.com/getlantern/lantern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hyperlink" Target="http://www.google.cn/intl/zh-CN/chrome/browser/desktop/index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microsoft.com/office/2007/relationships/hdphoto" Target="../media/hdphoto5.wdp"/><Relationship Id="rId2" Type="http://schemas.openxmlformats.org/officeDocument/2006/relationships/notesSlide" Target="../notesSlides/notesSlide5.xml"/><Relationship Id="rId1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5" Type="http://schemas.openxmlformats.org/officeDocument/2006/relationships/image" Target="../media/image1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5.png"/><Relationship Id="rId14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7" t="30457" r="38537" b="28925"/>
          <a:stretch/>
        </p:blipFill>
        <p:spPr>
          <a:xfrm>
            <a:off x="6044" y="1570893"/>
            <a:ext cx="3352800" cy="33528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358844" y="1570893"/>
            <a:ext cx="8833156" cy="3352800"/>
          </a:xfrm>
          <a:prstGeom prst="rect">
            <a:avLst/>
          </a:prstGeom>
          <a:solidFill>
            <a:srgbClr val="04254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835733" y="2028616"/>
            <a:ext cx="81111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solidFill>
                  <a:schemeClr val="bg1"/>
                </a:solidFill>
              </a:rPr>
              <a:t>基于互联网技术的</a:t>
            </a:r>
            <a:endParaRPr lang="en-US" altLang="zh-CN" sz="6000" b="1" dirty="0" smtClean="0">
              <a:solidFill>
                <a:schemeClr val="bg1"/>
              </a:solidFill>
            </a:endParaRPr>
          </a:p>
          <a:p>
            <a:r>
              <a:rPr lang="zh-CN" altLang="en-US" sz="6000" b="1" dirty="0" smtClean="0">
                <a:solidFill>
                  <a:schemeClr val="bg1"/>
                </a:solidFill>
              </a:rPr>
              <a:t>心理学实验编程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zh-CN" sz="2400" b="1" dirty="0" smtClean="0">
                <a:solidFill>
                  <a:schemeClr val="bg1"/>
                </a:solidFill>
              </a:rPr>
              <a:t>Web-Based Psychological Experimental Programming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03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400" dirty="0" smtClean="0">
              <a:solidFill>
                <a:schemeClr val="tx2"/>
              </a:solidFill>
            </a:endParaRPr>
          </a:p>
          <a:p>
            <a:pPr algn="ctr"/>
            <a:r>
              <a:rPr lang="en-US" altLang="zh-CN" sz="2400" b="1" dirty="0" smtClean="0">
                <a:solidFill>
                  <a:schemeClr val="tx2"/>
                </a:solidFill>
              </a:rPr>
              <a:t>PART 1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182929" y="127747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</a:rPr>
              <a:t>网络基础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pic>
        <p:nvPicPr>
          <p:cNvPr id="2052" name="Picture 4" descr="https://timgsa.baidu.com/timg?image&amp;quality=80&amp;size=b9999_10000&amp;sec=1511255150539&amp;di=da6f4cff98880ea8b623c2df1e8b6435&amp;imgtype=0&amp;src=http%3A%2F%2Fwww.d1net.com%2Fuploadfile%2F2014%2F1211%2F20141211110540275.jp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2609" l="2707" r="98567">
                        <a14:backgroundMark x1="3025" y1="73043" x2="9395" y2="91304"/>
                        <a14:backgroundMark x1="11306" y1="90000" x2="3503" y2="6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810" y="3622999"/>
            <a:ext cx="3109331" cy="113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timgsa.baidu.com/timg?image&amp;quality=80&amp;size=b9999_10000&amp;sec=1511176326668&amp;di=7a8ef43216923db56deeb65d6800245e&amp;imgtype=0&amp;src=http%3A%2F%2Fimage.tianjimedia.com%2FuploadImages%2F2013%2F242%2FAL0FHY81EV84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83" l="1188" r="98688">
                        <a14:foregroundMark x1="11500" y1="81250" x2="2313" y2="81250"/>
                        <a14:foregroundMark x1="2563" y1="83917" x2="5250" y2="85000"/>
                        <a14:foregroundMark x1="6688" y1="85417" x2="94000" y2="85417"/>
                        <a14:foregroundMark x1="94125" y1="85417" x2="97438" y2="83667"/>
                        <a14:foregroundMark x1="97813" y1="83333" x2="97688" y2="81667"/>
                        <a14:foregroundMark x1="88500" y1="81250" x2="98000" y2="81667"/>
                        <a14:foregroundMark x1="14063" y1="81833" x2="14063" y2="83500"/>
                        <a14:foregroundMark x1="15188" y1="83917" x2="84938" y2="8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300" y="1721271"/>
            <a:ext cx="1568323" cy="117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744" b="86667" l="21026" r="45043"/>
                    </a14:imgEffect>
                  </a14:imgLayer>
                </a14:imgProps>
              </a:ext>
            </a:extLst>
          </a:blip>
          <a:srcRect l="20815" t="14353" r="54169" b="13152"/>
          <a:stretch/>
        </p:blipFill>
        <p:spPr>
          <a:xfrm>
            <a:off x="1728835" y="3648285"/>
            <a:ext cx="563248" cy="1088195"/>
          </a:xfrm>
          <a:prstGeom prst="rect">
            <a:avLst/>
          </a:prstGeom>
        </p:spPr>
      </p:pic>
      <p:pic>
        <p:nvPicPr>
          <p:cNvPr id="14" name="Picture 8" descr="https://timgsa.baidu.com/timg?image&amp;quality=80&amp;size=b9999_10000&amp;sec=1511176710933&amp;di=28c31ce92bc2a2a6b608f70669c972df&amp;imgtype=0&amp;src=http%3A%2F%2Fd.hiphotos.baidu.com%2Fimage%2Fpic%2Fitem%2Fa71ea8d3fd1f4134043027922f1f95cad0c85ed2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3165" b="97975" l="6573" r="89828">
                        <a14:foregroundMark x1="66510" y1="15190" x2="67293" y2="89873"/>
                        <a14:foregroundMark x1="67606" y1="89873" x2="89828" y2="89620"/>
                        <a14:foregroundMark x1="66510" y1="15190" x2="89671" y2="14684"/>
                        <a14:foregroundMark x1="89202" y1="15190" x2="89358" y2="89114"/>
                        <a14:foregroundMark x1="68545" y1="17722" x2="68701" y2="87342"/>
                        <a14:foregroundMark x1="72144" y1="18228" x2="72144" y2="88861"/>
                        <a14:foregroundMark x1="10329" y1="87089" x2="7512" y2="94177"/>
                        <a14:foregroundMark x1="7668" y1="96709" x2="7825" y2="94177"/>
                        <a14:foregroundMark x1="7668" y1="96709" x2="57746" y2="96456"/>
                        <a14:foregroundMark x1="58216" y1="95190" x2="57121" y2="87342"/>
                        <a14:foregroundMark x1="10798" y1="87595" x2="57746" y2="87595"/>
                        <a14:foregroundMark x1="12676" y1="88861" x2="36150" y2="92658"/>
                        <a14:foregroundMark x1="28482" y1="20253" x2="28638" y2="55696"/>
                        <a14:foregroundMark x1="29577" y1="56962" x2="58685" y2="57468"/>
                        <a14:foregroundMark x1="28013" y1="22025" x2="59155" y2="19494"/>
                        <a14:foregroundMark x1="58685" y1="21266" x2="58529" y2="56456"/>
                        <a14:foregroundMark x1="36463" y1="26329" x2="37715" y2="54684"/>
                        <a14:foregroundMark x1="32394" y1="23544" x2="31455" y2="54430"/>
                        <a14:foregroundMark x1="39437" y1="27595" x2="39593" y2="52405"/>
                        <a14:foregroundMark x1="32394" y1="39241" x2="43192" y2="36962"/>
                        <a14:foregroundMark x1="31299" y1="45823" x2="46792" y2="47848"/>
                        <a14:foregroundMark x1="34116" y1="41519" x2="34272" y2="46329"/>
                        <a14:foregroundMark x1="46948" y1="20506" x2="47418" y2="55949"/>
                        <a14:foregroundMark x1="52739" y1="20506" x2="52269" y2="56203"/>
                        <a14:foregroundMark x1="47261" y1="25823" x2="58529" y2="25823"/>
                        <a14:foregroundMark x1="54930" y1="20253" x2="47418" y2="54684"/>
                        <a14:foregroundMark x1="48200" y1="25316" x2="48044" y2="45316"/>
                        <a14:foregroundMark x1="41941" y1="41013" x2="47418" y2="410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86" t="12359" r="36035"/>
          <a:stretch/>
        </p:blipFill>
        <p:spPr bwMode="auto">
          <a:xfrm>
            <a:off x="1512701" y="5533748"/>
            <a:ext cx="995517" cy="91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timgsa.baidu.com/timg?image&amp;quality=80&amp;size=b9999_10000&amp;sec=1511254783014&amp;di=7d20622c92a847f665407c736b20209f&amp;imgtype=0&amp;src=http%3A%2F%2Fimage.cn.made-in-china.com%2Fprodzip%2F000-oCaQmUHWOVrh.jp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763" b="89974" l="2679" r="9892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712" b="25341"/>
          <a:stretch/>
        </p:blipFill>
        <p:spPr bwMode="auto">
          <a:xfrm>
            <a:off x="4406164" y="3847366"/>
            <a:ext cx="2602906" cy="80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箭头连接符 2"/>
          <p:cNvCxnSpPr>
            <a:endCxn id="15" idx="1"/>
          </p:cNvCxnSpPr>
          <p:nvPr/>
        </p:nvCxnSpPr>
        <p:spPr>
          <a:xfrm>
            <a:off x="2620537" y="2196790"/>
            <a:ext cx="1785627" cy="20552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>
            <a:endCxn id="15" idx="1"/>
          </p:cNvCxnSpPr>
          <p:nvPr/>
        </p:nvCxnSpPr>
        <p:spPr>
          <a:xfrm>
            <a:off x="2292083" y="4192859"/>
            <a:ext cx="2114081" cy="592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4" idx="3"/>
            <a:endCxn id="15" idx="1"/>
          </p:cNvCxnSpPr>
          <p:nvPr/>
        </p:nvCxnSpPr>
        <p:spPr>
          <a:xfrm flipV="1">
            <a:off x="2508218" y="4252063"/>
            <a:ext cx="1897946" cy="17373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5" idx="3"/>
            <a:endCxn id="2052" idx="1"/>
          </p:cNvCxnSpPr>
          <p:nvPr/>
        </p:nvCxnSpPr>
        <p:spPr>
          <a:xfrm flipV="1">
            <a:off x="7009070" y="4192383"/>
            <a:ext cx="1690740" cy="596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5880395" y="5262644"/>
            <a:ext cx="22573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TCP/IP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协议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483300" y="5262643"/>
            <a:ext cx="3344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HTML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超文本格式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880395" y="6037827"/>
            <a:ext cx="4424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 smtClean="0"/>
              <a:t>Post/Get/Request </a:t>
            </a:r>
            <a:r>
              <a:rPr lang="zh-CN" altLang="en-US" dirty="0" smtClean="0"/>
              <a:t>方法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84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400" dirty="0" smtClean="0">
              <a:solidFill>
                <a:schemeClr val="tx2"/>
              </a:solidFill>
            </a:endParaRPr>
          </a:p>
          <a:p>
            <a:pPr algn="ctr"/>
            <a:r>
              <a:rPr lang="en-US" altLang="zh-CN" sz="2400" b="1" dirty="0" smtClean="0">
                <a:solidFill>
                  <a:schemeClr val="tx2"/>
                </a:solidFill>
              </a:rPr>
              <a:t>PART 1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182929" y="127747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</a:rPr>
              <a:t>网络基础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984915" y="2698597"/>
            <a:ext cx="1784195" cy="117087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浏览器</a:t>
            </a: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3769110" y="3094468"/>
            <a:ext cx="30907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859857" y="2698597"/>
            <a:ext cx="2609386" cy="117087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/>
              <a:t>网页服务器</a:t>
            </a:r>
            <a:endParaRPr lang="zh-CN" altLang="en-US" sz="3200" b="1" dirty="0"/>
          </a:p>
        </p:txBody>
      </p:sp>
      <p:sp>
        <p:nvSpPr>
          <p:cNvPr id="26" name="矩形 25"/>
          <p:cNvSpPr/>
          <p:nvPr/>
        </p:nvSpPr>
        <p:spPr>
          <a:xfrm>
            <a:off x="7555880" y="5009684"/>
            <a:ext cx="3113048" cy="117087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数据库</a:t>
            </a:r>
            <a:r>
              <a:rPr lang="zh-CN" altLang="en-US" sz="3200" b="1" dirty="0" smtClean="0"/>
              <a:t>服务器</a:t>
            </a:r>
            <a:endParaRPr lang="zh-CN" altLang="en-US" sz="3200" b="1" dirty="0"/>
          </a:p>
        </p:txBody>
      </p:sp>
      <p:cxnSp>
        <p:nvCxnSpPr>
          <p:cNvPr id="27" name="直接箭头连接符 26"/>
          <p:cNvCxnSpPr>
            <a:stCxn id="24" idx="2"/>
            <a:endCxn id="26" idx="0"/>
          </p:cNvCxnSpPr>
          <p:nvPr/>
        </p:nvCxnSpPr>
        <p:spPr>
          <a:xfrm>
            <a:off x="8164550" y="3869476"/>
            <a:ext cx="947854" cy="1140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H="1" flipV="1">
            <a:off x="8706777" y="3869477"/>
            <a:ext cx="1014297" cy="1140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flipH="1">
            <a:off x="3757959" y="3468031"/>
            <a:ext cx="30907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5182929" y="1984917"/>
            <a:ext cx="0" cy="4750420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2948589" y="5464098"/>
            <a:ext cx="1845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Front-End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571893" y="5464098"/>
            <a:ext cx="1737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92D050"/>
                </a:solidFill>
              </a:rPr>
              <a:t>Back-End</a:t>
            </a:r>
            <a:endParaRPr lang="zh-CN" altLang="en-US" sz="28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04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400" dirty="0" smtClean="0">
              <a:solidFill>
                <a:schemeClr val="tx2"/>
              </a:solidFill>
            </a:endParaRPr>
          </a:p>
          <a:p>
            <a:pPr algn="ctr"/>
            <a:r>
              <a:rPr lang="en-US" altLang="zh-CN" sz="2400" b="1" dirty="0" smtClean="0">
                <a:solidFill>
                  <a:schemeClr val="tx2"/>
                </a:solidFill>
              </a:rPr>
              <a:t>PART 1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182929" y="127747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</a:rPr>
              <a:t>网络基础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31018" y="1946549"/>
            <a:ext cx="8329961" cy="108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344452" y="2178268"/>
            <a:ext cx="550309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accent1">
                    <a:lumMod val="75000"/>
                  </a:schemeClr>
                </a:solidFill>
              </a:rPr>
              <a:t>案例</a:t>
            </a:r>
            <a:r>
              <a:rPr lang="en-US" altLang="zh-CN" sz="3200" b="1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zh-CN" altLang="en-US" sz="3200" b="1" dirty="0" smtClean="0">
                <a:solidFill>
                  <a:schemeClr val="accent1">
                    <a:lumMod val="75000"/>
                  </a:schemeClr>
                </a:solidFill>
              </a:rPr>
              <a:t>：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</a:rPr>
              <a:t>知</a:t>
            </a:r>
            <a:r>
              <a:rPr lang="zh-CN" altLang="en-US" sz="3200" b="1" dirty="0" smtClean="0">
                <a:solidFill>
                  <a:schemeClr val="accent1">
                    <a:lumMod val="75000"/>
                  </a:schemeClr>
                </a:solidFill>
              </a:rPr>
              <a:t>乎 </a:t>
            </a:r>
            <a:r>
              <a:rPr lang="en-US" altLang="zh-CN" sz="3200" b="1" dirty="0" smtClean="0">
                <a:solidFill>
                  <a:schemeClr val="bg1"/>
                </a:solidFill>
                <a:hlinkClick r:id="rId5"/>
              </a:rPr>
              <a:t>www.zhihu.com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931018" y="3112515"/>
            <a:ext cx="8329961" cy="108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3285434" y="3360961"/>
            <a:ext cx="562112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accent1">
                    <a:lumMod val="75000"/>
                  </a:schemeClr>
                </a:solidFill>
              </a:rPr>
              <a:t>案例</a:t>
            </a: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zh-CN" altLang="en-US" sz="3200" b="1" dirty="0" smtClean="0">
                <a:solidFill>
                  <a:schemeClr val="accent1">
                    <a:lumMod val="75000"/>
                  </a:schemeClr>
                </a:solidFill>
              </a:rPr>
              <a:t>：百度 </a:t>
            </a:r>
            <a:r>
              <a:rPr lang="en-US" altLang="zh-CN" sz="3200" b="1" dirty="0" smtClean="0">
                <a:solidFill>
                  <a:schemeClr val="bg1"/>
                </a:solidFill>
                <a:hlinkClick r:id="rId6"/>
              </a:rPr>
              <a:t>www.baidu.com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931018" y="4278481"/>
            <a:ext cx="8329961" cy="108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152186" y="4526927"/>
            <a:ext cx="79508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accent1">
                    <a:lumMod val="75000"/>
                  </a:schemeClr>
                </a:solidFill>
              </a:rPr>
              <a:t>案例</a:t>
            </a:r>
            <a:r>
              <a:rPr lang="en-US" altLang="zh-CN" sz="3200" b="1" dirty="0" smtClean="0">
                <a:solidFill>
                  <a:schemeClr val="accent1">
                    <a:lumMod val="75000"/>
                  </a:schemeClr>
                </a:solidFill>
              </a:rPr>
              <a:t>3</a:t>
            </a:r>
            <a:r>
              <a:rPr lang="zh-CN" altLang="en-US" sz="3200" b="1" dirty="0" smtClean="0">
                <a:solidFill>
                  <a:schemeClr val="accent1">
                    <a:lumMod val="75000"/>
                  </a:schemeClr>
                </a:solidFill>
              </a:rPr>
              <a:t>：心理学部 </a:t>
            </a:r>
            <a:r>
              <a:rPr lang="en-US" altLang="zh-CN" sz="3200" b="1" dirty="0" smtClean="0">
                <a:solidFill>
                  <a:schemeClr val="accent1">
                    <a:lumMod val="75000"/>
                  </a:schemeClr>
                </a:solidFill>
                <a:hlinkClick r:id="rId7"/>
              </a:rPr>
              <a:t>http://psych.bnu.edu.cn</a:t>
            </a:r>
            <a:endParaRPr lang="zh-CN" alt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04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400" dirty="0" smtClean="0">
              <a:solidFill>
                <a:schemeClr val="tx2"/>
              </a:solidFill>
            </a:endParaRPr>
          </a:p>
          <a:p>
            <a:pPr algn="ctr"/>
            <a:r>
              <a:rPr lang="en-US" altLang="zh-CN" sz="2400" b="1" dirty="0" smtClean="0">
                <a:solidFill>
                  <a:schemeClr val="tx2"/>
                </a:solidFill>
              </a:rPr>
              <a:t>PART 1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182929" y="127747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</a:rPr>
              <a:t>网络基础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340" y="2002321"/>
            <a:ext cx="8995318" cy="467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3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4958567" y="2672579"/>
            <a:ext cx="0" cy="327867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400" dirty="0" smtClean="0">
              <a:solidFill>
                <a:schemeClr val="tx2"/>
              </a:solidFill>
            </a:endParaRPr>
          </a:p>
          <a:p>
            <a:pPr algn="ctr"/>
            <a:r>
              <a:rPr lang="en-US" altLang="zh-CN" sz="2400" b="1" dirty="0" smtClean="0">
                <a:solidFill>
                  <a:schemeClr val="tx2"/>
                </a:solidFill>
              </a:rPr>
              <a:t>PART 1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182929" y="127747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</a:rPr>
              <a:t>网络基础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38146" y="2520614"/>
            <a:ext cx="1431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bg1"/>
                </a:solidFill>
              </a:rPr>
              <a:t>HTML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71056" y="2520615"/>
            <a:ext cx="1928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bg1"/>
                </a:solidFill>
              </a:rPr>
              <a:t>CSS/DIV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8011" y="2520615"/>
            <a:ext cx="27671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bg1"/>
                </a:solidFill>
              </a:rPr>
              <a:t>JAVASCRIPT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1326995" y="5073805"/>
            <a:ext cx="2698595" cy="88858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6592520" y="5081242"/>
            <a:ext cx="2008777" cy="81135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338146" y="3306339"/>
            <a:ext cx="25186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</a:rPr>
              <a:t>定义网页呈现的</a:t>
            </a:r>
            <a:r>
              <a:rPr lang="zh-CN" altLang="en-US" b="1" dirty="0" smtClean="0">
                <a:solidFill>
                  <a:srgbClr val="FF0000"/>
                </a:solidFill>
              </a:rPr>
              <a:t>内容</a:t>
            </a:r>
            <a:r>
              <a:rPr lang="zh-CN" altLang="en-US" b="1" dirty="0" smtClean="0">
                <a:solidFill>
                  <a:schemeClr val="bg1"/>
                </a:solidFill>
              </a:rPr>
              <a:t>：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chemeClr val="bg1"/>
                </a:solidFill>
              </a:rPr>
              <a:t>文字、图片、音视频、超链接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034352" y="5712377"/>
            <a:ext cx="3152286" cy="103706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1315844" y="2665142"/>
            <a:ext cx="0" cy="240866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338146" y="4216022"/>
            <a:ext cx="18582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</a:rPr>
              <a:t>采用脚本语言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</a:rPr>
              <a:t>最新版本</a:t>
            </a:r>
            <a:r>
              <a:rPr lang="en-US" altLang="zh-CN" b="1" dirty="0" smtClean="0">
                <a:solidFill>
                  <a:schemeClr val="bg1"/>
                </a:solidFill>
              </a:rPr>
              <a:t>HTML5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8601296" y="2680016"/>
            <a:ext cx="0" cy="240866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980868" y="3314711"/>
            <a:ext cx="28777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</a:rPr>
              <a:t>定义网页呈现的</a:t>
            </a:r>
            <a:r>
              <a:rPr lang="zh-CN" altLang="en-US" b="1" dirty="0" smtClean="0">
                <a:solidFill>
                  <a:srgbClr val="FF0000"/>
                </a:solidFill>
              </a:rPr>
              <a:t>格式</a:t>
            </a:r>
            <a:r>
              <a:rPr lang="zh-CN" altLang="en-US" b="1" dirty="0" smtClean="0">
                <a:solidFill>
                  <a:schemeClr val="bg1"/>
                </a:solidFill>
              </a:rPr>
              <a:t>：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chemeClr val="bg1"/>
                </a:solidFill>
              </a:rPr>
              <a:t>字体、颜色、大小、边距、位置等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980868" y="4224394"/>
            <a:ext cx="16289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</a:rPr>
              <a:t>采用脚本语言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</a:rPr>
              <a:t>最新版本</a:t>
            </a:r>
            <a:r>
              <a:rPr lang="en-US" altLang="zh-CN" b="1" dirty="0" smtClean="0">
                <a:solidFill>
                  <a:schemeClr val="bg1"/>
                </a:solidFill>
              </a:rPr>
              <a:t>CSS3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623596" y="3314711"/>
            <a:ext cx="3057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</a:rPr>
              <a:t>定义网页对象的</a:t>
            </a:r>
            <a:r>
              <a:rPr lang="zh-CN" altLang="en-US" b="1" dirty="0">
                <a:solidFill>
                  <a:srgbClr val="FF0000"/>
                </a:solidFill>
              </a:rPr>
              <a:t>动作</a:t>
            </a:r>
            <a:r>
              <a:rPr lang="zh-CN" altLang="en-US" b="1" dirty="0" smtClean="0">
                <a:solidFill>
                  <a:schemeClr val="bg1"/>
                </a:solidFill>
              </a:rPr>
              <a:t>：</a:t>
            </a:r>
          </a:p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chemeClr val="bg1"/>
                </a:solidFill>
              </a:rPr>
              <a:t>通过设定事件，完成函数定义的动作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623596" y="4224394"/>
            <a:ext cx="16289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</a:rPr>
              <a:t>采用脚本语言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</a:rPr>
              <a:t>最新版本</a:t>
            </a:r>
            <a:r>
              <a:rPr lang="en-US" altLang="zh-CN" b="1" dirty="0" smtClean="0">
                <a:solidFill>
                  <a:schemeClr val="bg1"/>
                </a:solidFill>
              </a:rPr>
              <a:t>JS7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326627" y="5896204"/>
            <a:ext cx="2621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bg1"/>
                </a:solidFill>
              </a:rPr>
              <a:t>Bootstrap 4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92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400" dirty="0" smtClean="0">
              <a:solidFill>
                <a:schemeClr val="tx2"/>
              </a:solidFill>
            </a:endParaRPr>
          </a:p>
          <a:p>
            <a:pPr algn="ctr"/>
            <a:r>
              <a:rPr lang="en-US" altLang="zh-CN" sz="2400" b="1" dirty="0" smtClean="0">
                <a:solidFill>
                  <a:schemeClr val="tx2"/>
                </a:solidFill>
              </a:rPr>
              <a:t>PART 1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182929" y="127747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</a:rPr>
              <a:t>网络基础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07154" y="2470656"/>
            <a:ext cx="950916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</a:rPr>
              <a:t>通过编写案例介绍一下内容：</a:t>
            </a:r>
            <a:endParaRPr lang="en-US" altLang="zh-CN" sz="3600" b="1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zh-CN" sz="28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altLang="zh-CN" sz="2800" b="1" dirty="0" smtClean="0">
                <a:solidFill>
                  <a:schemeClr val="bg1"/>
                </a:solidFill>
              </a:rPr>
              <a:t>HTML 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文档的结构，如何写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HTML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？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zh-CN" sz="28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altLang="zh-CN" sz="2800" b="1" dirty="0" smtClean="0">
                <a:solidFill>
                  <a:schemeClr val="bg1"/>
                </a:solidFill>
              </a:rPr>
              <a:t>HTML 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如何定义格式？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zh-CN" sz="28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altLang="zh-CN" sz="2800" b="1" dirty="0" smtClean="0">
                <a:solidFill>
                  <a:schemeClr val="bg1"/>
                </a:solidFill>
              </a:rPr>
              <a:t>HTML 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如何定义动作？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95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latin typeface="+mn-ea"/>
                <a:ea typeface="+mn-ea"/>
              </a:rPr>
              <a:t>实验编程工具箱</a:t>
            </a:r>
            <a:endParaRPr lang="zh-CN" altLang="en-US" sz="5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18961" y="2369196"/>
            <a:ext cx="1270854" cy="1270854"/>
            <a:chOff x="6560288" y="1594884"/>
            <a:chExt cx="4136065" cy="4136065"/>
          </a:xfrm>
        </p:grpSpPr>
        <p:sp>
          <p:nvSpPr>
            <p:cNvPr id="5" name="椭圆 4"/>
            <p:cNvSpPr/>
            <p:nvPr/>
          </p:nvSpPr>
          <p:spPr>
            <a:xfrm>
              <a:off x="6560288" y="1594884"/>
              <a:ext cx="4136065" cy="4136065"/>
            </a:xfrm>
            <a:prstGeom prst="ellipse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12" r="22596"/>
            <a:stretch/>
          </p:blipFill>
          <p:spPr>
            <a:xfrm>
              <a:off x="7448108" y="2055813"/>
              <a:ext cx="2466754" cy="3132839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856" y="2369196"/>
            <a:ext cx="1410648" cy="1410648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4854545" y="2468196"/>
            <a:ext cx="1270854" cy="1270854"/>
            <a:chOff x="7118550" y="1401425"/>
            <a:chExt cx="3700131" cy="3700131"/>
          </a:xfrm>
        </p:grpSpPr>
        <p:sp>
          <p:nvSpPr>
            <p:cNvPr id="14" name="椭圆 13"/>
            <p:cNvSpPr/>
            <p:nvPr/>
          </p:nvSpPr>
          <p:spPr>
            <a:xfrm>
              <a:off x="7118550" y="1401425"/>
              <a:ext cx="3700131" cy="3700131"/>
            </a:xfrm>
            <a:prstGeom prst="ellipse">
              <a:avLst/>
            </a:prstGeom>
            <a:gradFill flip="none" rotWithShape="1">
              <a:gsLst>
                <a:gs pos="0">
                  <a:srgbClr val="5CCBDE"/>
                </a:gs>
                <a:gs pos="41000">
                  <a:srgbClr val="57CADC"/>
                </a:gs>
                <a:gs pos="86000">
                  <a:srgbClr val="36C1D6"/>
                </a:gs>
                <a:gs pos="100000">
                  <a:srgbClr val="36C1D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60" t="6732" r="28605" b="15798"/>
            <a:stretch/>
          </p:blipFill>
          <p:spPr>
            <a:xfrm>
              <a:off x="8253759" y="2096119"/>
              <a:ext cx="1429712" cy="2544153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2" t="10608" r="21282" b="14819"/>
          <a:stretch/>
        </p:blipFill>
        <p:spPr>
          <a:xfrm>
            <a:off x="6702440" y="2524969"/>
            <a:ext cx="1270854" cy="1270854"/>
          </a:xfrm>
          <a:custGeom>
            <a:avLst/>
            <a:gdLst>
              <a:gd name="connsiteX0" fmla="*/ 1971626 w 3943252"/>
              <a:gd name="connsiteY0" fmla="*/ 0 h 3943252"/>
              <a:gd name="connsiteX1" fmla="*/ 3943252 w 3943252"/>
              <a:gd name="connsiteY1" fmla="*/ 1971626 h 3943252"/>
              <a:gd name="connsiteX2" fmla="*/ 1971626 w 3943252"/>
              <a:gd name="connsiteY2" fmla="*/ 3943252 h 3943252"/>
              <a:gd name="connsiteX3" fmla="*/ 0 w 3943252"/>
              <a:gd name="connsiteY3" fmla="*/ 1971626 h 3943252"/>
              <a:gd name="connsiteX4" fmla="*/ 1971626 w 3943252"/>
              <a:gd name="connsiteY4" fmla="*/ 0 h 3943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43252" h="3943252">
                <a:moveTo>
                  <a:pt x="1971626" y="0"/>
                </a:moveTo>
                <a:cubicBezTo>
                  <a:pt x="3060525" y="0"/>
                  <a:pt x="3943252" y="882727"/>
                  <a:pt x="3943252" y="1971626"/>
                </a:cubicBezTo>
                <a:cubicBezTo>
                  <a:pt x="3943252" y="3060525"/>
                  <a:pt x="3060525" y="3943252"/>
                  <a:pt x="1971626" y="3943252"/>
                </a:cubicBezTo>
                <a:cubicBezTo>
                  <a:pt x="882727" y="3943252"/>
                  <a:pt x="0" y="3060525"/>
                  <a:pt x="0" y="1971626"/>
                </a:cubicBezTo>
                <a:cubicBezTo>
                  <a:pt x="0" y="882727"/>
                  <a:pt x="882727" y="0"/>
                  <a:pt x="1971626" y="0"/>
                </a:cubicBezTo>
                <a:close/>
              </a:path>
            </a:pathLst>
          </a:custGeom>
        </p:spPr>
      </p:pic>
      <p:grpSp>
        <p:nvGrpSpPr>
          <p:cNvPr id="21" name="组合 20"/>
          <p:cNvGrpSpPr/>
          <p:nvPr/>
        </p:nvGrpSpPr>
        <p:grpSpPr>
          <a:xfrm>
            <a:off x="8550335" y="2524969"/>
            <a:ext cx="1270800" cy="1270800"/>
            <a:chOff x="8952820" y="2731768"/>
            <a:chExt cx="1816563" cy="1816563"/>
          </a:xfrm>
        </p:grpSpPr>
        <p:sp>
          <p:nvSpPr>
            <p:cNvPr id="20" name="椭圆 19"/>
            <p:cNvSpPr/>
            <p:nvPr/>
          </p:nvSpPr>
          <p:spPr>
            <a:xfrm>
              <a:off x="8952820" y="2731768"/>
              <a:ext cx="1816563" cy="1816563"/>
            </a:xfrm>
            <a:prstGeom prst="ellipse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9091" y="3388285"/>
              <a:ext cx="1544019" cy="503527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/>
        </p:nvGrpSpPr>
        <p:grpSpPr>
          <a:xfrm>
            <a:off x="10398174" y="2524969"/>
            <a:ext cx="1270800" cy="1270800"/>
            <a:chOff x="8851282" y="4691484"/>
            <a:chExt cx="1270800" cy="1270800"/>
          </a:xfrm>
        </p:grpSpPr>
        <p:sp>
          <p:nvSpPr>
            <p:cNvPr id="26" name="椭圆 25"/>
            <p:cNvSpPr/>
            <p:nvPr/>
          </p:nvSpPr>
          <p:spPr>
            <a:xfrm>
              <a:off x="8851282" y="4691484"/>
              <a:ext cx="1270800" cy="1270800"/>
            </a:xfrm>
            <a:prstGeom prst="ellipse">
              <a:avLst/>
            </a:prstGeom>
            <a:solidFill>
              <a:srgbClr val="9D0A1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6" name="Picture 2" descr="https://ss3.bdstatic.com/70cFv8Sh_Q1YnxGkpoWK1HF6hhy/it/u=1287837146,888873139&amp;fm=27&amp;gp=0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4714" y="5115568"/>
              <a:ext cx="1152063" cy="422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文本框 27"/>
          <p:cNvSpPr txBox="1"/>
          <p:nvPr/>
        </p:nvSpPr>
        <p:spPr>
          <a:xfrm>
            <a:off x="1187753" y="3852402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FFFF"/>
                </a:solidFill>
              </a:rPr>
              <a:t>GitHub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147449" y="3852402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FFFF"/>
                </a:solidFill>
              </a:rPr>
              <a:t>ATOM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000895" y="3855818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FFFF"/>
                </a:solidFill>
              </a:rPr>
              <a:t>Lantern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831157" y="3852402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FFFF"/>
                </a:solidFill>
              </a:rPr>
              <a:t>Chrome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703069" y="3852402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FFFF"/>
                </a:solidFill>
              </a:rPr>
              <a:t>Inquisit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0477171" y="3852402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FFFF"/>
                </a:solidFill>
              </a:rPr>
              <a:t>Qualtrics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73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383532" y="6088565"/>
            <a:ext cx="11414449" cy="714313"/>
          </a:xfrm>
          <a:prstGeom prst="rect">
            <a:avLst/>
          </a:prstGeom>
          <a:solidFill>
            <a:srgbClr val="FAFB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383533" y="250464"/>
            <a:ext cx="1270854" cy="1270854"/>
            <a:chOff x="6560288" y="1594884"/>
            <a:chExt cx="4136065" cy="4136065"/>
          </a:xfrm>
        </p:grpSpPr>
        <p:sp>
          <p:nvSpPr>
            <p:cNvPr id="5" name="椭圆 4"/>
            <p:cNvSpPr/>
            <p:nvPr/>
          </p:nvSpPr>
          <p:spPr>
            <a:xfrm>
              <a:off x="6560288" y="1594884"/>
              <a:ext cx="4136065" cy="4136065"/>
            </a:xfrm>
            <a:prstGeom prst="ellipse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12" r="22596"/>
            <a:stretch/>
          </p:blipFill>
          <p:spPr>
            <a:xfrm>
              <a:off x="7448108" y="2055813"/>
              <a:ext cx="2466754" cy="3132839"/>
            </a:xfrm>
            <a:prstGeom prst="rect">
              <a:avLst/>
            </a:prstGeom>
          </p:spPr>
        </p:pic>
      </p:grpSp>
      <p:sp>
        <p:nvSpPr>
          <p:cNvPr id="7" name="矩形 6"/>
          <p:cNvSpPr/>
          <p:nvPr/>
        </p:nvSpPr>
        <p:spPr>
          <a:xfrm>
            <a:off x="1839951" y="250464"/>
            <a:ext cx="1000264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代码</a:t>
            </a:r>
            <a:r>
              <a:rPr lang="zh-CN" altLang="en-US" sz="2800" b="1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版本</a:t>
            </a:r>
            <a:r>
              <a:rPr lang="zh-CN" altLang="en-US" sz="2800" b="1" dirty="0" smtClean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管理与托管平台</a:t>
            </a:r>
            <a:endParaRPr lang="en-US" altLang="zh-CN" sz="2800" b="1" dirty="0" smtClean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网址</a:t>
            </a:r>
            <a:r>
              <a:rPr lang="zh-CN" altLang="en-US" b="1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：</a:t>
            </a:r>
            <a:r>
              <a:rPr lang="en-US" altLang="zh-CN" b="1" dirty="0" smtClean="0">
                <a:solidFill>
                  <a:schemeClr val="bg1"/>
                </a:solidFill>
                <a:latin typeface="+mn-ea"/>
                <a:cs typeface="Times New Roman" panose="02020603050405020304" pitchFamily="18" charset="0"/>
                <a:hlinkClick r:id="rId4"/>
              </a:rPr>
              <a:t>www.github.com</a:t>
            </a:r>
            <a:r>
              <a:rPr lang="en-US" altLang="zh-CN" b="1" dirty="0" smtClean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   </a:t>
            </a:r>
            <a:r>
              <a:rPr lang="zh-CN" altLang="en-US" b="1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客户端：</a:t>
            </a:r>
            <a:r>
              <a:rPr lang="en-US" altLang="zh-CN" b="1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  <a:hlinkClick r:id="rId5"/>
              </a:rPr>
              <a:t>https://desktop.github.com</a:t>
            </a:r>
            <a:endParaRPr lang="en-US" altLang="zh-CN" b="1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" b="19079"/>
          <a:stretch/>
        </p:blipFill>
        <p:spPr>
          <a:xfrm>
            <a:off x="2033914" y="2230243"/>
            <a:ext cx="6579220" cy="42932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51763" y="6214889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世界上最大的男性社交网站</a:t>
            </a:r>
            <a:endParaRPr lang="zh-CN" altLang="en-US" sz="2400" b="1" dirty="0">
              <a:solidFill>
                <a:schemeClr val="tx2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5654" y="6122126"/>
            <a:ext cx="647189" cy="64718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263" y="1795345"/>
            <a:ext cx="6194869" cy="429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5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36" y="168066"/>
            <a:ext cx="1410648" cy="141064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839951" y="250464"/>
            <a:ext cx="1000264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代码编辑器（支持多种语言，插件丰富，自动补全）</a:t>
            </a: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zh-CN" altLang="en-US" b="1" dirty="0" smtClean="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客户端</a:t>
            </a: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b="1" dirty="0">
                <a:solidFill>
                  <a:prstClr val="white"/>
                </a:solidFill>
                <a:latin typeface="等线" panose="02010600030101010101" pitchFamily="2" charset="-122"/>
                <a:cs typeface="Times New Roman" panose="02020603050405020304" pitchFamily="18" charset="0"/>
                <a:hlinkClick r:id="rId4"/>
              </a:rPr>
              <a:t>https://atom.io</a:t>
            </a:r>
            <a:r>
              <a:rPr lang="en-US" altLang="zh-CN" b="1" dirty="0" smtClean="0">
                <a:solidFill>
                  <a:prstClr val="white"/>
                </a:solidFill>
                <a:latin typeface="等线" panose="02010600030101010101" pitchFamily="2" charset="-122"/>
                <a:cs typeface="Times New Roman" panose="02020603050405020304" pitchFamily="18" charset="0"/>
                <a:hlinkClick r:id="rId4"/>
              </a:rPr>
              <a:t>/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01" y="1796400"/>
            <a:ext cx="5359031" cy="4462987"/>
          </a:xfrm>
          <a:prstGeom prst="rect">
            <a:avLst/>
          </a:prstGeom>
        </p:spPr>
      </p:pic>
      <p:pic>
        <p:nvPicPr>
          <p:cNvPr id="2050" name="Picture 2" descr="https://timgsa.baidu.com/timg?image&amp;quality=80&amp;size=b9999_10000&amp;sec=1511170065326&amp;di=e7aef616dc80411791db1ee8fba65fe6&amp;imgtype=0&amp;src=http%3A%2F%2Fwww.9553.com%2Fupload%2F2015%2F0422%2F2015042204503161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212" y="1796400"/>
            <a:ext cx="6877854" cy="447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74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83533" y="237963"/>
            <a:ext cx="1270854" cy="1270854"/>
            <a:chOff x="7118550" y="1401425"/>
            <a:chExt cx="3700131" cy="3700131"/>
          </a:xfrm>
        </p:grpSpPr>
        <p:sp>
          <p:nvSpPr>
            <p:cNvPr id="8" name="椭圆 7"/>
            <p:cNvSpPr/>
            <p:nvPr/>
          </p:nvSpPr>
          <p:spPr>
            <a:xfrm>
              <a:off x="7118550" y="1401425"/>
              <a:ext cx="3700131" cy="3700131"/>
            </a:xfrm>
            <a:prstGeom prst="ellipse">
              <a:avLst/>
            </a:prstGeom>
            <a:gradFill flip="none" rotWithShape="1">
              <a:gsLst>
                <a:gs pos="0">
                  <a:srgbClr val="5CCBDE"/>
                </a:gs>
                <a:gs pos="41000">
                  <a:srgbClr val="57CADC"/>
                </a:gs>
                <a:gs pos="86000">
                  <a:srgbClr val="36C1D6"/>
                </a:gs>
                <a:gs pos="100000">
                  <a:srgbClr val="36C1D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60" t="6732" r="28605" b="15798"/>
            <a:stretch/>
          </p:blipFill>
          <p:spPr>
            <a:xfrm>
              <a:off x="8253759" y="2096119"/>
              <a:ext cx="1429712" cy="2544153"/>
            </a:xfrm>
            <a:prstGeom prst="rect">
              <a:avLst/>
            </a:prstGeom>
          </p:spPr>
        </p:pic>
      </p:grpSp>
      <p:sp>
        <p:nvSpPr>
          <p:cNvPr id="7" name="矩形 6"/>
          <p:cNvSpPr/>
          <p:nvPr/>
        </p:nvSpPr>
        <p:spPr>
          <a:xfrm>
            <a:off x="1839951" y="250464"/>
            <a:ext cx="1000264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科学上网工具（支持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Windows/Mac/Linux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平台）</a:t>
            </a: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客户端：</a:t>
            </a:r>
            <a:r>
              <a:rPr lang="en-US" altLang="zh-CN" b="1" dirty="0">
                <a:solidFill>
                  <a:prstClr val="white"/>
                </a:solidFill>
                <a:latin typeface="等线" panose="02010600030101010101" pitchFamily="2" charset="-122"/>
                <a:cs typeface="Times New Roman" panose="02020603050405020304" pitchFamily="18" charset="0"/>
                <a:hlinkClick r:id="rId4"/>
              </a:rPr>
              <a:t>https://github.com/getlantern/lantern/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33" y="1796400"/>
            <a:ext cx="5037476" cy="4204635"/>
          </a:xfrm>
          <a:prstGeom prst="rect">
            <a:avLst/>
          </a:prstGeom>
        </p:spPr>
      </p:pic>
      <p:pic>
        <p:nvPicPr>
          <p:cNvPr id="3074" name="Picture 2" descr="Googl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365" y="1796400"/>
            <a:ext cx="3747351" cy="126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github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849" y="3546087"/>
            <a:ext cx="5246382" cy="275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17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8352" y="386706"/>
            <a:ext cx="2743200" cy="1550019"/>
          </a:xfrm>
          <a:prstGeom prst="rect">
            <a:avLst/>
          </a:prstGeom>
          <a:solidFill>
            <a:srgbClr val="B7402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68352" y="2524381"/>
            <a:ext cx="2743200" cy="1550019"/>
          </a:xfrm>
          <a:prstGeom prst="rect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68352" y="4660184"/>
            <a:ext cx="2743200" cy="1550019"/>
          </a:xfrm>
          <a:prstGeom prst="rect">
            <a:avLst/>
          </a:prstGeom>
          <a:solidFill>
            <a:srgbClr val="2F8F8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0" y="510088"/>
            <a:ext cx="10515600" cy="1325563"/>
          </a:xfrm>
        </p:spPr>
        <p:txBody>
          <a:bodyPr>
            <a:no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+mn-ea"/>
                <a:ea typeface="+mn-ea"/>
              </a:rPr>
              <a:t>是什么？</a:t>
            </a:r>
            <a:endParaRPr lang="zh-CN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838200" y="26585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>
                <a:solidFill>
                  <a:schemeClr val="bg1"/>
                </a:solidFill>
                <a:latin typeface="+mn-ea"/>
                <a:ea typeface="+mn-ea"/>
              </a:rPr>
              <a:t>为</a:t>
            </a:r>
            <a:r>
              <a:rPr lang="zh-CN" altLang="en-US" sz="4000" b="1" dirty="0" smtClean="0">
                <a:solidFill>
                  <a:schemeClr val="bg1"/>
                </a:solidFill>
                <a:latin typeface="+mn-ea"/>
                <a:ea typeface="+mn-ea"/>
              </a:rPr>
              <a:t>什么？</a:t>
            </a:r>
            <a:endParaRPr lang="zh-CN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838200" y="47847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 smtClean="0">
                <a:solidFill>
                  <a:schemeClr val="bg1"/>
                </a:solidFill>
                <a:latin typeface="+mn-ea"/>
                <a:ea typeface="+mn-ea"/>
              </a:rPr>
              <a:t>怎么学？</a:t>
            </a:r>
            <a:endParaRPr lang="zh-CN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11552" y="386705"/>
            <a:ext cx="7973121" cy="1550019"/>
          </a:xfrm>
          <a:prstGeom prst="rect">
            <a:avLst/>
          </a:prstGeom>
          <a:solidFill>
            <a:srgbClr val="823A2D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 smtClean="0"/>
              <a:t>互联网技术</a:t>
            </a:r>
            <a:r>
              <a:rPr lang="zh-CN" altLang="en-US" sz="3200" b="1" dirty="0"/>
              <a:t>；</a:t>
            </a:r>
            <a:r>
              <a:rPr lang="zh-CN" altLang="en-US" sz="3200" b="1" dirty="0" smtClean="0"/>
              <a:t>心理学实验</a:t>
            </a:r>
            <a:r>
              <a:rPr lang="zh-CN" altLang="en-US" sz="3200" b="1" dirty="0"/>
              <a:t>；</a:t>
            </a:r>
            <a:r>
              <a:rPr lang="zh-CN" altLang="en-US" sz="3200" b="1" dirty="0" smtClean="0"/>
              <a:t>编程</a:t>
            </a:r>
            <a:endParaRPr lang="zh-CN" altLang="en-US" sz="3200" b="1" dirty="0"/>
          </a:p>
        </p:txBody>
      </p:sp>
      <p:sp>
        <p:nvSpPr>
          <p:cNvPr id="15" name="矩形 14"/>
          <p:cNvSpPr/>
          <p:nvPr/>
        </p:nvSpPr>
        <p:spPr>
          <a:xfrm>
            <a:off x="3207835" y="2524380"/>
            <a:ext cx="7973121" cy="1550019"/>
          </a:xfrm>
          <a:prstGeom prst="rect">
            <a:avLst/>
          </a:prstGeom>
          <a:solidFill>
            <a:srgbClr val="AD871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3200" b="1" dirty="0" smtClean="0"/>
              <a:t>对比传统方法：</a:t>
            </a:r>
            <a:endParaRPr lang="en-US" altLang="zh-CN" sz="32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1</a:t>
            </a:r>
            <a:r>
              <a:rPr lang="zh-CN" altLang="en-US" sz="2400" b="1" dirty="0" smtClean="0"/>
              <a:t>、速度快；</a:t>
            </a:r>
            <a:r>
              <a:rPr lang="en-US" altLang="zh-CN" sz="2400" b="1" dirty="0" smtClean="0"/>
              <a:t>2</a:t>
            </a:r>
            <a:r>
              <a:rPr lang="zh-CN" altLang="en-US" sz="2400" b="1" dirty="0" smtClean="0"/>
              <a:t>、范围大；</a:t>
            </a:r>
            <a:r>
              <a:rPr lang="en-US" altLang="zh-CN" sz="2400" b="1" dirty="0" smtClean="0"/>
              <a:t>3</a:t>
            </a:r>
            <a:r>
              <a:rPr lang="zh-CN" altLang="en-US" sz="2400" b="1" dirty="0" smtClean="0"/>
              <a:t>、成本低；</a:t>
            </a:r>
            <a:r>
              <a:rPr lang="en-US" altLang="zh-CN" sz="2400" b="1" dirty="0" smtClean="0"/>
              <a:t>4</a:t>
            </a:r>
            <a:r>
              <a:rPr lang="zh-CN" altLang="en-US" sz="2400" b="1" dirty="0" smtClean="0"/>
              <a:t>、可整合性高</a:t>
            </a:r>
            <a:endParaRPr lang="zh-CN" altLang="en-US" sz="2400" b="1" dirty="0"/>
          </a:p>
        </p:txBody>
      </p:sp>
      <p:sp>
        <p:nvSpPr>
          <p:cNvPr id="16" name="矩形 15"/>
          <p:cNvSpPr/>
          <p:nvPr/>
        </p:nvSpPr>
        <p:spPr>
          <a:xfrm>
            <a:off x="3207834" y="4660183"/>
            <a:ext cx="7973121" cy="1550019"/>
          </a:xfrm>
          <a:prstGeom prst="rect">
            <a:avLst/>
          </a:prstGeom>
          <a:solidFill>
            <a:srgbClr val="306A6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zh-CN" sz="2400" b="1" dirty="0" smtClean="0"/>
              <a:t>WEB</a:t>
            </a:r>
            <a:r>
              <a:rPr lang="zh-CN" altLang="en-US" sz="2400" b="1" dirty="0" smtClean="0"/>
              <a:t>基础知识；</a:t>
            </a:r>
            <a:endParaRPr lang="en-US" altLang="zh-CN" sz="2400" b="1" dirty="0" smtClean="0"/>
          </a:p>
          <a:p>
            <a:pPr>
              <a:lnSpc>
                <a:spcPct val="130000"/>
              </a:lnSpc>
            </a:pPr>
            <a:r>
              <a:rPr lang="en-US" altLang="zh-CN" sz="2400" b="1" dirty="0" smtClean="0"/>
              <a:t>Qualtrics</a:t>
            </a:r>
            <a:r>
              <a:rPr lang="zh-CN" altLang="en-US" sz="2400" b="1" dirty="0" smtClean="0"/>
              <a:t>在线调查系统；</a:t>
            </a:r>
            <a:endParaRPr lang="en-US" altLang="zh-CN" sz="2400" b="1" dirty="0" smtClean="0"/>
          </a:p>
          <a:p>
            <a:pPr>
              <a:lnSpc>
                <a:spcPct val="130000"/>
              </a:lnSpc>
            </a:pPr>
            <a:r>
              <a:rPr lang="en-US" altLang="zh-CN" sz="2400" b="1" dirty="0" smtClean="0"/>
              <a:t>Inquisit Web</a:t>
            </a:r>
            <a:r>
              <a:rPr lang="zh-CN" altLang="en-US" sz="2400" b="1" dirty="0" smtClean="0"/>
              <a:t>在线实验系统；</a:t>
            </a:r>
            <a:endParaRPr lang="zh-CN" altLang="en-US" sz="2400" b="1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" t="1570" r="4095" b="10913"/>
          <a:stretch/>
        </p:blipFill>
        <p:spPr>
          <a:xfrm>
            <a:off x="0" y="1161714"/>
            <a:ext cx="5803267" cy="406928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267" y="1172869"/>
            <a:ext cx="6388733" cy="408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0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2" t="10608" r="21282" b="14819"/>
          <a:stretch/>
        </p:blipFill>
        <p:spPr>
          <a:xfrm>
            <a:off x="383533" y="237963"/>
            <a:ext cx="1270854" cy="1270854"/>
          </a:xfrm>
          <a:custGeom>
            <a:avLst/>
            <a:gdLst>
              <a:gd name="connsiteX0" fmla="*/ 1971626 w 3943252"/>
              <a:gd name="connsiteY0" fmla="*/ 0 h 3943252"/>
              <a:gd name="connsiteX1" fmla="*/ 3943252 w 3943252"/>
              <a:gd name="connsiteY1" fmla="*/ 1971626 h 3943252"/>
              <a:gd name="connsiteX2" fmla="*/ 1971626 w 3943252"/>
              <a:gd name="connsiteY2" fmla="*/ 3943252 h 3943252"/>
              <a:gd name="connsiteX3" fmla="*/ 0 w 3943252"/>
              <a:gd name="connsiteY3" fmla="*/ 1971626 h 3943252"/>
              <a:gd name="connsiteX4" fmla="*/ 1971626 w 3943252"/>
              <a:gd name="connsiteY4" fmla="*/ 0 h 3943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43252" h="3943252">
                <a:moveTo>
                  <a:pt x="1971626" y="0"/>
                </a:moveTo>
                <a:cubicBezTo>
                  <a:pt x="3060525" y="0"/>
                  <a:pt x="3943252" y="882727"/>
                  <a:pt x="3943252" y="1971626"/>
                </a:cubicBezTo>
                <a:cubicBezTo>
                  <a:pt x="3943252" y="3060525"/>
                  <a:pt x="3060525" y="3943252"/>
                  <a:pt x="1971626" y="3943252"/>
                </a:cubicBezTo>
                <a:cubicBezTo>
                  <a:pt x="882727" y="3943252"/>
                  <a:pt x="0" y="3060525"/>
                  <a:pt x="0" y="1971626"/>
                </a:cubicBezTo>
                <a:cubicBezTo>
                  <a:pt x="0" y="882727"/>
                  <a:pt x="882727" y="0"/>
                  <a:pt x="1971626" y="0"/>
                </a:cubicBezTo>
                <a:close/>
              </a:path>
            </a:pathLst>
          </a:custGeom>
        </p:spPr>
      </p:pic>
      <p:sp>
        <p:nvSpPr>
          <p:cNvPr id="7" name="矩形 6"/>
          <p:cNvSpPr/>
          <p:nvPr/>
        </p:nvSpPr>
        <p:spPr>
          <a:xfrm>
            <a:off x="1839951" y="250464"/>
            <a:ext cx="1000264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代码调试工具（支持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Windows/Mac/Linux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平台）</a:t>
            </a: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客户端：</a:t>
            </a:r>
            <a:r>
              <a:rPr lang="en-US" altLang="zh-CN" b="1" dirty="0">
                <a:solidFill>
                  <a:prstClr val="white"/>
                </a:solidFill>
                <a:latin typeface="等线" panose="02010600030101010101" pitchFamily="2" charset="-122"/>
                <a:cs typeface="Times New Roman" panose="02020603050405020304" pitchFamily="18" charset="0"/>
                <a:hlinkClick r:id="rId4"/>
              </a:rPr>
              <a:t>http://www.google.cn/intl/zh-CN/chrome/browser/desktop/index.html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33" y="1698388"/>
            <a:ext cx="11459062" cy="483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1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b="1" dirty="0" smtClean="0">
                <a:solidFill>
                  <a:schemeClr val="bg1"/>
                </a:solidFill>
                <a:latin typeface="+mn-ea"/>
                <a:ea typeface="+mn-ea"/>
              </a:rPr>
              <a:t>Qualtrics </a:t>
            </a:r>
            <a:r>
              <a:rPr lang="zh-CN" altLang="en-US" sz="5400" b="1" dirty="0" smtClean="0">
                <a:solidFill>
                  <a:schemeClr val="bg1"/>
                </a:solidFill>
                <a:latin typeface="+mn-ea"/>
                <a:ea typeface="+mn-ea"/>
              </a:rPr>
              <a:t>在线调查系统</a:t>
            </a:r>
            <a:r>
              <a:rPr lang="en-US" altLang="zh-CN" sz="5400" b="1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zh-CN" altLang="en-US" sz="5400" b="1" dirty="0" smtClean="0">
                <a:solidFill>
                  <a:schemeClr val="bg1"/>
                </a:solidFill>
                <a:latin typeface="+mn-ea"/>
                <a:ea typeface="+mn-ea"/>
              </a:rPr>
              <a:t>演示</a:t>
            </a:r>
            <a:r>
              <a:rPr lang="en-US" altLang="zh-CN" sz="5400" b="1" dirty="0" smtClean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endParaRPr lang="zh-CN" altLang="en-US" sz="5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5149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latin typeface="+mn-ea"/>
                <a:ea typeface="+mn-ea"/>
              </a:rPr>
              <a:t>答疑相关</a:t>
            </a:r>
            <a:endParaRPr lang="zh-CN" altLang="en-US" sz="5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38200" y="2055811"/>
            <a:ext cx="10515600" cy="3809729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后主楼</a:t>
            </a:r>
            <a:r>
              <a:rPr lang="en-US" altLang="zh-CN" sz="2800" b="1" dirty="0" smtClean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1424A</a:t>
            </a:r>
            <a:r>
              <a:rPr lang="zh-CN" altLang="en-US" sz="2800" b="1" dirty="0" smtClean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，周五下午</a:t>
            </a:r>
            <a:r>
              <a:rPr lang="en-US" altLang="zh-CN" sz="2800" b="1" dirty="0" smtClean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1:30 - 5:30;</a:t>
            </a:r>
          </a:p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（欢迎团队来访，面对面捉虫更</a:t>
            </a:r>
            <a:r>
              <a:rPr lang="zh-CN" altLang="en-US" sz="2800" b="1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有效</a:t>
            </a:r>
            <a:r>
              <a:rPr lang="zh-CN" altLang="en-US" sz="2800" b="1" dirty="0" smtClean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）</a:t>
            </a:r>
            <a:endParaRPr lang="en-US" altLang="zh-CN" sz="2800" b="1" dirty="0" smtClean="0">
              <a:solidFill>
                <a:schemeClr val="tx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800" b="1" dirty="0">
              <a:solidFill>
                <a:schemeClr val="tx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联系方式：</a:t>
            </a:r>
            <a:r>
              <a:rPr lang="en-US" altLang="zh-CN" sz="2800" b="1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(</a:t>
            </a:r>
            <a:r>
              <a:rPr lang="zh-CN" altLang="en-US" sz="2800" b="1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最好不要问代码问题</a:t>
            </a:r>
            <a:r>
              <a:rPr lang="en-US" altLang="zh-CN" sz="2800" b="1" dirty="0" smtClean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QQ</a:t>
            </a:r>
            <a:r>
              <a:rPr lang="zh-CN" altLang="en-US" sz="2400" b="1" dirty="0" smtClean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：</a:t>
            </a:r>
            <a:r>
              <a:rPr lang="en-US" altLang="zh-CN" sz="2400" b="1" dirty="0" smtClean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754233342 </a:t>
            </a:r>
            <a:r>
              <a:rPr lang="zh-CN" altLang="en-US" sz="2400" b="1" dirty="0" smtClean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；手机</a:t>
            </a:r>
            <a:r>
              <a:rPr lang="en-US" altLang="zh-CN" sz="2400" b="1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: </a:t>
            </a:r>
            <a:r>
              <a:rPr lang="en-US" altLang="zh-CN" sz="2400" b="1" dirty="0" smtClean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17710036480</a:t>
            </a:r>
            <a:r>
              <a:rPr lang="zh-CN" altLang="en-US" sz="2400" b="1" dirty="0" smtClean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；邮箱：</a:t>
            </a:r>
            <a:r>
              <a:rPr lang="en-US" altLang="zh-CN" sz="2400" b="1" dirty="0" smtClean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weicong@bnu.edu.cn</a:t>
            </a:r>
            <a:endParaRPr lang="en-US" altLang="zh-CN" sz="2400" b="1" dirty="0">
              <a:solidFill>
                <a:schemeClr val="tx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052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等腰三角形 25"/>
          <p:cNvSpPr/>
          <p:nvPr/>
        </p:nvSpPr>
        <p:spPr>
          <a:xfrm rot="19808258">
            <a:off x="10518465" y="625831"/>
            <a:ext cx="897088" cy="773352"/>
          </a:xfrm>
          <a:prstGeom prst="triangle">
            <a:avLst/>
          </a:prstGeom>
          <a:solidFill>
            <a:srgbClr val="F04627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584130" y="668738"/>
            <a:ext cx="884600" cy="884600"/>
          </a:xfrm>
          <a:prstGeom prst="rect">
            <a:avLst/>
          </a:prstGeom>
          <a:solidFill>
            <a:srgbClr val="F04627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584132" y="1589025"/>
            <a:ext cx="884597" cy="884597"/>
          </a:xfrm>
          <a:prstGeom prst="rect">
            <a:avLst/>
          </a:prstGeom>
          <a:solidFill>
            <a:srgbClr val="F2AE3D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584132" y="2509308"/>
            <a:ext cx="884598" cy="884598"/>
          </a:xfrm>
          <a:prstGeom prst="rect">
            <a:avLst/>
          </a:prstGeom>
          <a:solidFill>
            <a:srgbClr val="2EB7B0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584131" y="3429592"/>
            <a:ext cx="884599" cy="884599"/>
          </a:xfrm>
          <a:prstGeom prst="rect">
            <a:avLst/>
          </a:prstGeom>
          <a:solidFill>
            <a:srgbClr val="49B172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584131" y="4349877"/>
            <a:ext cx="884600" cy="884599"/>
          </a:xfrm>
          <a:prstGeom prst="rect">
            <a:avLst/>
          </a:prstGeom>
          <a:solidFill>
            <a:srgbClr val="1E8E9B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584133" y="5270165"/>
            <a:ext cx="884596" cy="884596"/>
          </a:xfrm>
          <a:prstGeom prst="rect">
            <a:avLst/>
          </a:prstGeom>
          <a:solidFill>
            <a:srgbClr val="EB4759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500542" y="668738"/>
            <a:ext cx="5252769" cy="884600"/>
          </a:xfrm>
          <a:prstGeom prst="rect">
            <a:avLst/>
          </a:prstGeom>
          <a:solidFill>
            <a:srgbClr val="F04627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 smtClean="0"/>
              <a:t>网络基础</a:t>
            </a:r>
            <a:r>
              <a:rPr lang="en-US" altLang="zh-CN" sz="2400" b="1" dirty="0"/>
              <a:t> </a:t>
            </a:r>
            <a:r>
              <a:rPr lang="en-US" altLang="zh-CN" sz="2400" b="1" dirty="0" smtClean="0"/>
              <a:t>&amp; Qualtrics</a:t>
            </a:r>
            <a:r>
              <a:rPr lang="zh-CN" altLang="en-US" sz="2400" b="1" dirty="0" smtClean="0"/>
              <a:t>在线调查系统</a:t>
            </a:r>
            <a:endParaRPr lang="zh-CN" altLang="en-US" sz="2400" b="1" dirty="0"/>
          </a:p>
        </p:txBody>
      </p:sp>
      <p:sp>
        <p:nvSpPr>
          <p:cNvPr id="21" name="矩形 20"/>
          <p:cNvSpPr/>
          <p:nvPr/>
        </p:nvSpPr>
        <p:spPr>
          <a:xfrm>
            <a:off x="5500541" y="1589025"/>
            <a:ext cx="5252748" cy="884597"/>
          </a:xfrm>
          <a:prstGeom prst="rect">
            <a:avLst/>
          </a:prstGeom>
          <a:solidFill>
            <a:srgbClr val="F2AE3D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 smtClean="0">
                <a:latin typeface="+mn-ea"/>
              </a:rPr>
              <a:t>Qualtrics</a:t>
            </a:r>
            <a:r>
              <a:rPr lang="zh-CN" altLang="en-US" sz="2400" b="1" dirty="0">
                <a:latin typeface="+mn-ea"/>
              </a:rPr>
              <a:t>在线</a:t>
            </a:r>
            <a:r>
              <a:rPr lang="zh-CN" altLang="en-US" sz="2400" b="1" dirty="0" smtClean="0">
                <a:latin typeface="+mn-ea"/>
              </a:rPr>
              <a:t>调查系统进阶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500542" y="2509308"/>
            <a:ext cx="5252753" cy="884598"/>
          </a:xfrm>
          <a:prstGeom prst="rect">
            <a:avLst/>
          </a:prstGeom>
          <a:solidFill>
            <a:srgbClr val="2EB7B0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 smtClean="0">
                <a:latin typeface="+mn-ea"/>
              </a:rPr>
              <a:t>Inquisit </a:t>
            </a:r>
            <a:r>
              <a:rPr lang="zh-CN" altLang="en-US" sz="2400" b="1" dirty="0">
                <a:latin typeface="+mn-ea"/>
              </a:rPr>
              <a:t>初</a:t>
            </a:r>
            <a:r>
              <a:rPr lang="zh-CN" altLang="en-US" sz="2400" b="1" dirty="0" smtClean="0">
                <a:latin typeface="+mn-ea"/>
              </a:rPr>
              <a:t>阶：软件逻辑与基本语法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500541" y="3429592"/>
            <a:ext cx="5252759" cy="884599"/>
          </a:xfrm>
          <a:prstGeom prst="rect">
            <a:avLst/>
          </a:prstGeom>
          <a:solidFill>
            <a:srgbClr val="49B172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 smtClean="0">
                <a:latin typeface="+mn-ea"/>
              </a:rPr>
              <a:t>Inquisit </a:t>
            </a:r>
            <a:r>
              <a:rPr lang="zh-CN" altLang="en-US" sz="2400" b="1" dirty="0" smtClean="0">
                <a:latin typeface="+mn-ea"/>
              </a:rPr>
              <a:t>进阶：编制完整的实验程序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500543" y="4349877"/>
            <a:ext cx="5252764" cy="884599"/>
          </a:xfrm>
          <a:prstGeom prst="rect">
            <a:avLst/>
          </a:prstGeom>
          <a:solidFill>
            <a:srgbClr val="1E8E9B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 smtClean="0">
                <a:latin typeface="+mn-ea"/>
              </a:rPr>
              <a:t>Inquisit</a:t>
            </a:r>
            <a:r>
              <a:rPr lang="zh-CN" altLang="en-US" sz="2400" b="1" dirty="0">
                <a:latin typeface="+mn-ea"/>
              </a:rPr>
              <a:t> </a:t>
            </a:r>
            <a:r>
              <a:rPr lang="zh-CN" altLang="en-US" sz="2400" b="1" dirty="0" smtClean="0">
                <a:latin typeface="+mn-ea"/>
              </a:rPr>
              <a:t>高阶：随机化与网络施测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500541" y="5270165"/>
            <a:ext cx="5252742" cy="884596"/>
          </a:xfrm>
          <a:prstGeom prst="rect">
            <a:avLst/>
          </a:prstGeom>
          <a:solidFill>
            <a:srgbClr val="EB4759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 smtClean="0"/>
              <a:t>在线实验与在线调查系统架设实例</a:t>
            </a:r>
            <a:endParaRPr lang="zh-CN" altLang="en-US" sz="2400" b="1" dirty="0"/>
          </a:p>
        </p:txBody>
      </p:sp>
      <p:sp>
        <p:nvSpPr>
          <p:cNvPr id="27" name="等腰三角形 26"/>
          <p:cNvSpPr/>
          <p:nvPr/>
        </p:nvSpPr>
        <p:spPr>
          <a:xfrm rot="19808258">
            <a:off x="10521642" y="1535660"/>
            <a:ext cx="897088" cy="773352"/>
          </a:xfrm>
          <a:prstGeom prst="triangle">
            <a:avLst/>
          </a:prstGeom>
          <a:solidFill>
            <a:srgbClr val="F2AE3D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19808258">
            <a:off x="10515275" y="2471629"/>
            <a:ext cx="897088" cy="773352"/>
          </a:xfrm>
          <a:prstGeom prst="triangle">
            <a:avLst/>
          </a:prstGeom>
          <a:solidFill>
            <a:srgbClr val="2EB7B0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19808258">
            <a:off x="10518452" y="3381458"/>
            <a:ext cx="897088" cy="773352"/>
          </a:xfrm>
          <a:prstGeom prst="triangle">
            <a:avLst/>
          </a:prstGeom>
          <a:solidFill>
            <a:srgbClr val="49B172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19808258">
            <a:off x="10518452" y="4289127"/>
            <a:ext cx="897088" cy="773352"/>
          </a:xfrm>
          <a:prstGeom prst="triangle">
            <a:avLst/>
          </a:prstGeom>
          <a:solidFill>
            <a:srgbClr val="1E8E9B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30"/>
          <p:cNvSpPr/>
          <p:nvPr/>
        </p:nvSpPr>
        <p:spPr>
          <a:xfrm rot="19808258">
            <a:off x="10521630" y="5198956"/>
            <a:ext cx="897088" cy="773352"/>
          </a:xfrm>
          <a:prstGeom prst="triangle">
            <a:avLst/>
          </a:prstGeom>
          <a:solidFill>
            <a:srgbClr val="EB4759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806696" y="671446"/>
            <a:ext cx="2745622" cy="2430680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" fmla="*/ 0 w 3058875"/>
              <a:gd name="connsiteY0" fmla="*/ 2498651 h 2498651"/>
              <a:gd name="connsiteX1" fmla="*/ 3058875 w 3058875"/>
              <a:gd name="connsiteY1" fmla="*/ 0 h 2498651"/>
              <a:gd name="connsiteX2" fmla="*/ 3058875 w 3058875"/>
              <a:gd name="connsiteY2" fmla="*/ 985526 h 2498651"/>
              <a:gd name="connsiteX3" fmla="*/ 2073349 w 3058875"/>
              <a:gd name="connsiteY3" fmla="*/ 985526 h 2498651"/>
              <a:gd name="connsiteX4" fmla="*/ 0 w 3058875"/>
              <a:gd name="connsiteY4" fmla="*/ 2498651 h 2498651"/>
              <a:gd name="connsiteX0" fmla="*/ 0 w 3058875"/>
              <a:gd name="connsiteY0" fmla="*/ 2498651 h 2729265"/>
              <a:gd name="connsiteX1" fmla="*/ 3058875 w 3058875"/>
              <a:gd name="connsiteY1" fmla="*/ 0 h 2729265"/>
              <a:gd name="connsiteX2" fmla="*/ 3058875 w 3058875"/>
              <a:gd name="connsiteY2" fmla="*/ 985526 h 2729265"/>
              <a:gd name="connsiteX3" fmla="*/ 10633 w 3058875"/>
              <a:gd name="connsiteY3" fmla="*/ 2729265 h 2729265"/>
              <a:gd name="connsiteX4" fmla="*/ 0 w 3058875"/>
              <a:gd name="connsiteY4" fmla="*/ 2498651 h 2729265"/>
              <a:gd name="connsiteX0" fmla="*/ 0 w 3058875"/>
              <a:gd name="connsiteY0" fmla="*/ 2498651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0 w 3058875"/>
              <a:gd name="connsiteY4" fmla="*/ 2498651 h 27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8875" h="2708000">
                <a:moveTo>
                  <a:pt x="0" y="2498651"/>
                </a:moveTo>
                <a:lnTo>
                  <a:pt x="3058875" y="0"/>
                </a:lnTo>
                <a:lnTo>
                  <a:pt x="3058875" y="985526"/>
                </a:lnTo>
                <a:lnTo>
                  <a:pt x="0" y="2708000"/>
                </a:lnTo>
                <a:lnTo>
                  <a:pt x="0" y="2498651"/>
                </a:lnTo>
                <a:close/>
              </a:path>
            </a:pathLst>
          </a:custGeom>
          <a:solidFill>
            <a:srgbClr val="F04627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1"/>
          <p:cNvSpPr/>
          <p:nvPr/>
        </p:nvSpPr>
        <p:spPr>
          <a:xfrm>
            <a:off x="1819414" y="1581275"/>
            <a:ext cx="2736078" cy="1753076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" fmla="*/ 0 w 3058875"/>
              <a:gd name="connsiteY0" fmla="*/ 2498651 h 2498651"/>
              <a:gd name="connsiteX1" fmla="*/ 3058875 w 3058875"/>
              <a:gd name="connsiteY1" fmla="*/ 0 h 2498651"/>
              <a:gd name="connsiteX2" fmla="*/ 3058875 w 3058875"/>
              <a:gd name="connsiteY2" fmla="*/ 985526 h 2498651"/>
              <a:gd name="connsiteX3" fmla="*/ 2073349 w 3058875"/>
              <a:gd name="connsiteY3" fmla="*/ 985526 h 2498651"/>
              <a:gd name="connsiteX4" fmla="*/ 0 w 3058875"/>
              <a:gd name="connsiteY4" fmla="*/ 2498651 h 2498651"/>
              <a:gd name="connsiteX0" fmla="*/ 0 w 3058875"/>
              <a:gd name="connsiteY0" fmla="*/ 2498651 h 2729265"/>
              <a:gd name="connsiteX1" fmla="*/ 3058875 w 3058875"/>
              <a:gd name="connsiteY1" fmla="*/ 0 h 2729265"/>
              <a:gd name="connsiteX2" fmla="*/ 3058875 w 3058875"/>
              <a:gd name="connsiteY2" fmla="*/ 985526 h 2729265"/>
              <a:gd name="connsiteX3" fmla="*/ 10633 w 3058875"/>
              <a:gd name="connsiteY3" fmla="*/ 2729265 h 2729265"/>
              <a:gd name="connsiteX4" fmla="*/ 0 w 3058875"/>
              <a:gd name="connsiteY4" fmla="*/ 2498651 h 2729265"/>
              <a:gd name="connsiteX0" fmla="*/ 0 w 3058875"/>
              <a:gd name="connsiteY0" fmla="*/ 2498651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0 w 3058875"/>
              <a:gd name="connsiteY4" fmla="*/ 2498651 h 2708000"/>
              <a:gd name="connsiteX0" fmla="*/ 10633 w 3058875"/>
              <a:gd name="connsiteY0" fmla="*/ 1743739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10633 w 3058875"/>
              <a:gd name="connsiteY4" fmla="*/ 1743739 h 2708000"/>
              <a:gd name="connsiteX0" fmla="*/ 0 w 3048242"/>
              <a:gd name="connsiteY0" fmla="*/ 1743739 h 1931823"/>
              <a:gd name="connsiteX1" fmla="*/ 3048242 w 3048242"/>
              <a:gd name="connsiteY1" fmla="*/ 0 h 1931823"/>
              <a:gd name="connsiteX2" fmla="*/ 3048242 w 3048242"/>
              <a:gd name="connsiteY2" fmla="*/ 985526 h 1931823"/>
              <a:gd name="connsiteX3" fmla="*/ 31897 w 3048242"/>
              <a:gd name="connsiteY3" fmla="*/ 1931823 h 1931823"/>
              <a:gd name="connsiteX4" fmla="*/ 0 w 3048242"/>
              <a:gd name="connsiteY4" fmla="*/ 1743739 h 1931823"/>
              <a:gd name="connsiteX0" fmla="*/ 10633 w 3058875"/>
              <a:gd name="connsiteY0" fmla="*/ 1743739 h 1953088"/>
              <a:gd name="connsiteX1" fmla="*/ 3058875 w 3058875"/>
              <a:gd name="connsiteY1" fmla="*/ 0 h 1953088"/>
              <a:gd name="connsiteX2" fmla="*/ 3058875 w 3058875"/>
              <a:gd name="connsiteY2" fmla="*/ 985526 h 1953088"/>
              <a:gd name="connsiteX3" fmla="*/ 0 w 3058875"/>
              <a:gd name="connsiteY3" fmla="*/ 1953088 h 1953088"/>
              <a:gd name="connsiteX4" fmla="*/ 10633 w 3058875"/>
              <a:gd name="connsiteY4" fmla="*/ 1743739 h 1953088"/>
              <a:gd name="connsiteX0" fmla="*/ 0 w 3048242"/>
              <a:gd name="connsiteY0" fmla="*/ 1743739 h 1953088"/>
              <a:gd name="connsiteX1" fmla="*/ 3048242 w 3048242"/>
              <a:gd name="connsiteY1" fmla="*/ 0 h 1953088"/>
              <a:gd name="connsiteX2" fmla="*/ 3048242 w 3048242"/>
              <a:gd name="connsiteY2" fmla="*/ 985526 h 1953088"/>
              <a:gd name="connsiteX3" fmla="*/ 10632 w 3048242"/>
              <a:gd name="connsiteY3" fmla="*/ 1953088 h 1953088"/>
              <a:gd name="connsiteX4" fmla="*/ 0 w 3048242"/>
              <a:gd name="connsiteY4" fmla="*/ 1743739 h 1953088"/>
              <a:gd name="connsiteX0" fmla="*/ 31899 w 3080141"/>
              <a:gd name="connsiteY0" fmla="*/ 1743739 h 1953088"/>
              <a:gd name="connsiteX1" fmla="*/ 3080141 w 3080141"/>
              <a:gd name="connsiteY1" fmla="*/ 0 h 1953088"/>
              <a:gd name="connsiteX2" fmla="*/ 3080141 w 3080141"/>
              <a:gd name="connsiteY2" fmla="*/ 985526 h 1953088"/>
              <a:gd name="connsiteX3" fmla="*/ 0 w 3080141"/>
              <a:gd name="connsiteY3" fmla="*/ 1953088 h 1953088"/>
              <a:gd name="connsiteX4" fmla="*/ 31899 w 3080141"/>
              <a:gd name="connsiteY4" fmla="*/ 1743739 h 1953088"/>
              <a:gd name="connsiteX0" fmla="*/ 53164 w 3101406"/>
              <a:gd name="connsiteY0" fmla="*/ 1743739 h 1953088"/>
              <a:gd name="connsiteX1" fmla="*/ 3101406 w 3101406"/>
              <a:gd name="connsiteY1" fmla="*/ 0 h 1953088"/>
              <a:gd name="connsiteX2" fmla="*/ 3101406 w 3101406"/>
              <a:gd name="connsiteY2" fmla="*/ 985526 h 1953088"/>
              <a:gd name="connsiteX3" fmla="*/ 0 w 3101406"/>
              <a:gd name="connsiteY3" fmla="*/ 1953088 h 1953088"/>
              <a:gd name="connsiteX4" fmla="*/ 53164 w 3101406"/>
              <a:gd name="connsiteY4" fmla="*/ 1743739 h 1953088"/>
              <a:gd name="connsiteX0" fmla="*/ 0 w 3048242"/>
              <a:gd name="connsiteY0" fmla="*/ 1743739 h 1953088"/>
              <a:gd name="connsiteX1" fmla="*/ 3048242 w 3048242"/>
              <a:gd name="connsiteY1" fmla="*/ 0 h 1953088"/>
              <a:gd name="connsiteX2" fmla="*/ 3048242 w 3048242"/>
              <a:gd name="connsiteY2" fmla="*/ 985526 h 1953088"/>
              <a:gd name="connsiteX3" fmla="*/ 10631 w 3048242"/>
              <a:gd name="connsiteY3" fmla="*/ 1953088 h 1953088"/>
              <a:gd name="connsiteX4" fmla="*/ 0 w 3048242"/>
              <a:gd name="connsiteY4" fmla="*/ 1743739 h 195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8242" h="1953088">
                <a:moveTo>
                  <a:pt x="0" y="1743739"/>
                </a:moveTo>
                <a:lnTo>
                  <a:pt x="3048242" y="0"/>
                </a:lnTo>
                <a:lnTo>
                  <a:pt x="3048242" y="985526"/>
                </a:lnTo>
                <a:lnTo>
                  <a:pt x="10631" y="1953088"/>
                </a:lnTo>
                <a:lnTo>
                  <a:pt x="0" y="1743739"/>
                </a:lnTo>
                <a:close/>
              </a:path>
            </a:pathLst>
          </a:custGeom>
          <a:solidFill>
            <a:srgbClr val="F2AE3D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1"/>
          <p:cNvSpPr/>
          <p:nvPr/>
        </p:nvSpPr>
        <p:spPr>
          <a:xfrm>
            <a:off x="1803503" y="2511798"/>
            <a:ext cx="2755165" cy="1046843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" fmla="*/ 0 w 3058875"/>
              <a:gd name="connsiteY0" fmla="*/ 2498651 h 2498651"/>
              <a:gd name="connsiteX1" fmla="*/ 3058875 w 3058875"/>
              <a:gd name="connsiteY1" fmla="*/ 0 h 2498651"/>
              <a:gd name="connsiteX2" fmla="*/ 3058875 w 3058875"/>
              <a:gd name="connsiteY2" fmla="*/ 985526 h 2498651"/>
              <a:gd name="connsiteX3" fmla="*/ 2073349 w 3058875"/>
              <a:gd name="connsiteY3" fmla="*/ 985526 h 2498651"/>
              <a:gd name="connsiteX4" fmla="*/ 0 w 3058875"/>
              <a:gd name="connsiteY4" fmla="*/ 2498651 h 2498651"/>
              <a:gd name="connsiteX0" fmla="*/ 0 w 3058875"/>
              <a:gd name="connsiteY0" fmla="*/ 2498651 h 2729265"/>
              <a:gd name="connsiteX1" fmla="*/ 3058875 w 3058875"/>
              <a:gd name="connsiteY1" fmla="*/ 0 h 2729265"/>
              <a:gd name="connsiteX2" fmla="*/ 3058875 w 3058875"/>
              <a:gd name="connsiteY2" fmla="*/ 985526 h 2729265"/>
              <a:gd name="connsiteX3" fmla="*/ 10633 w 3058875"/>
              <a:gd name="connsiteY3" fmla="*/ 2729265 h 2729265"/>
              <a:gd name="connsiteX4" fmla="*/ 0 w 3058875"/>
              <a:gd name="connsiteY4" fmla="*/ 2498651 h 2729265"/>
              <a:gd name="connsiteX0" fmla="*/ 0 w 3058875"/>
              <a:gd name="connsiteY0" fmla="*/ 2498651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0 w 3058875"/>
              <a:gd name="connsiteY4" fmla="*/ 2498651 h 2708000"/>
              <a:gd name="connsiteX0" fmla="*/ 10633 w 3058875"/>
              <a:gd name="connsiteY0" fmla="*/ 1743739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10633 w 3058875"/>
              <a:gd name="connsiteY4" fmla="*/ 1743739 h 2708000"/>
              <a:gd name="connsiteX0" fmla="*/ 0 w 3048242"/>
              <a:gd name="connsiteY0" fmla="*/ 1743739 h 1931823"/>
              <a:gd name="connsiteX1" fmla="*/ 3048242 w 3048242"/>
              <a:gd name="connsiteY1" fmla="*/ 0 h 1931823"/>
              <a:gd name="connsiteX2" fmla="*/ 3048242 w 3048242"/>
              <a:gd name="connsiteY2" fmla="*/ 985526 h 1931823"/>
              <a:gd name="connsiteX3" fmla="*/ 31897 w 3048242"/>
              <a:gd name="connsiteY3" fmla="*/ 1931823 h 1931823"/>
              <a:gd name="connsiteX4" fmla="*/ 0 w 3048242"/>
              <a:gd name="connsiteY4" fmla="*/ 1743739 h 1931823"/>
              <a:gd name="connsiteX0" fmla="*/ 0 w 3026977"/>
              <a:gd name="connsiteY0" fmla="*/ 999460 h 1931823"/>
              <a:gd name="connsiteX1" fmla="*/ 3026977 w 3026977"/>
              <a:gd name="connsiteY1" fmla="*/ 0 h 1931823"/>
              <a:gd name="connsiteX2" fmla="*/ 3026977 w 3026977"/>
              <a:gd name="connsiteY2" fmla="*/ 985526 h 1931823"/>
              <a:gd name="connsiteX3" fmla="*/ 10632 w 3026977"/>
              <a:gd name="connsiteY3" fmla="*/ 1931823 h 1931823"/>
              <a:gd name="connsiteX4" fmla="*/ 0 w 3026977"/>
              <a:gd name="connsiteY4" fmla="*/ 999460 h 1931823"/>
              <a:gd name="connsiteX0" fmla="*/ 10633 w 3037610"/>
              <a:gd name="connsiteY0" fmla="*/ 999460 h 1166279"/>
              <a:gd name="connsiteX1" fmla="*/ 3037610 w 3037610"/>
              <a:gd name="connsiteY1" fmla="*/ 0 h 1166279"/>
              <a:gd name="connsiteX2" fmla="*/ 3037610 w 3037610"/>
              <a:gd name="connsiteY2" fmla="*/ 985526 h 1166279"/>
              <a:gd name="connsiteX3" fmla="*/ 0 w 3037610"/>
              <a:gd name="connsiteY3" fmla="*/ 1166279 h 1166279"/>
              <a:gd name="connsiteX4" fmla="*/ 10633 w 3037610"/>
              <a:gd name="connsiteY4" fmla="*/ 999460 h 1166279"/>
              <a:gd name="connsiteX0" fmla="*/ 0 w 3069507"/>
              <a:gd name="connsiteY0" fmla="*/ 956930 h 1166279"/>
              <a:gd name="connsiteX1" fmla="*/ 3069507 w 3069507"/>
              <a:gd name="connsiteY1" fmla="*/ 0 h 1166279"/>
              <a:gd name="connsiteX2" fmla="*/ 3069507 w 3069507"/>
              <a:gd name="connsiteY2" fmla="*/ 985526 h 1166279"/>
              <a:gd name="connsiteX3" fmla="*/ 31897 w 3069507"/>
              <a:gd name="connsiteY3" fmla="*/ 1166279 h 1166279"/>
              <a:gd name="connsiteX4" fmla="*/ 0 w 3069507"/>
              <a:gd name="connsiteY4" fmla="*/ 956930 h 1166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9507" h="1166279">
                <a:moveTo>
                  <a:pt x="0" y="956930"/>
                </a:moveTo>
                <a:lnTo>
                  <a:pt x="3069507" y="0"/>
                </a:lnTo>
                <a:lnTo>
                  <a:pt x="3069507" y="985526"/>
                </a:lnTo>
                <a:lnTo>
                  <a:pt x="31897" y="1166279"/>
                </a:lnTo>
                <a:lnTo>
                  <a:pt x="0" y="956930"/>
                </a:lnTo>
                <a:close/>
              </a:path>
            </a:pathLst>
          </a:custGeom>
          <a:solidFill>
            <a:srgbClr val="2EB7B0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1"/>
          <p:cNvSpPr/>
          <p:nvPr/>
        </p:nvSpPr>
        <p:spPr>
          <a:xfrm>
            <a:off x="1825783" y="3436067"/>
            <a:ext cx="2726535" cy="884600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" fmla="*/ 0 w 3058875"/>
              <a:gd name="connsiteY0" fmla="*/ 2498651 h 2498651"/>
              <a:gd name="connsiteX1" fmla="*/ 3058875 w 3058875"/>
              <a:gd name="connsiteY1" fmla="*/ 0 h 2498651"/>
              <a:gd name="connsiteX2" fmla="*/ 3058875 w 3058875"/>
              <a:gd name="connsiteY2" fmla="*/ 985526 h 2498651"/>
              <a:gd name="connsiteX3" fmla="*/ 2073349 w 3058875"/>
              <a:gd name="connsiteY3" fmla="*/ 985526 h 2498651"/>
              <a:gd name="connsiteX4" fmla="*/ 0 w 3058875"/>
              <a:gd name="connsiteY4" fmla="*/ 2498651 h 2498651"/>
              <a:gd name="connsiteX0" fmla="*/ 0 w 3058875"/>
              <a:gd name="connsiteY0" fmla="*/ 2498651 h 2729265"/>
              <a:gd name="connsiteX1" fmla="*/ 3058875 w 3058875"/>
              <a:gd name="connsiteY1" fmla="*/ 0 h 2729265"/>
              <a:gd name="connsiteX2" fmla="*/ 3058875 w 3058875"/>
              <a:gd name="connsiteY2" fmla="*/ 985526 h 2729265"/>
              <a:gd name="connsiteX3" fmla="*/ 10633 w 3058875"/>
              <a:gd name="connsiteY3" fmla="*/ 2729265 h 2729265"/>
              <a:gd name="connsiteX4" fmla="*/ 0 w 3058875"/>
              <a:gd name="connsiteY4" fmla="*/ 2498651 h 2729265"/>
              <a:gd name="connsiteX0" fmla="*/ 0 w 3058875"/>
              <a:gd name="connsiteY0" fmla="*/ 2498651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0 w 3058875"/>
              <a:gd name="connsiteY4" fmla="*/ 2498651 h 2708000"/>
              <a:gd name="connsiteX0" fmla="*/ 10633 w 3058875"/>
              <a:gd name="connsiteY0" fmla="*/ 1743739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10633 w 3058875"/>
              <a:gd name="connsiteY4" fmla="*/ 1743739 h 2708000"/>
              <a:gd name="connsiteX0" fmla="*/ 0 w 3048242"/>
              <a:gd name="connsiteY0" fmla="*/ 1743739 h 1931823"/>
              <a:gd name="connsiteX1" fmla="*/ 3048242 w 3048242"/>
              <a:gd name="connsiteY1" fmla="*/ 0 h 1931823"/>
              <a:gd name="connsiteX2" fmla="*/ 3048242 w 3048242"/>
              <a:gd name="connsiteY2" fmla="*/ 985526 h 1931823"/>
              <a:gd name="connsiteX3" fmla="*/ 31897 w 3048242"/>
              <a:gd name="connsiteY3" fmla="*/ 1931823 h 1931823"/>
              <a:gd name="connsiteX4" fmla="*/ 0 w 3048242"/>
              <a:gd name="connsiteY4" fmla="*/ 1743739 h 1931823"/>
              <a:gd name="connsiteX0" fmla="*/ 0 w 3026977"/>
              <a:gd name="connsiteY0" fmla="*/ 999460 h 1931823"/>
              <a:gd name="connsiteX1" fmla="*/ 3026977 w 3026977"/>
              <a:gd name="connsiteY1" fmla="*/ 0 h 1931823"/>
              <a:gd name="connsiteX2" fmla="*/ 3026977 w 3026977"/>
              <a:gd name="connsiteY2" fmla="*/ 985526 h 1931823"/>
              <a:gd name="connsiteX3" fmla="*/ 10632 w 3026977"/>
              <a:gd name="connsiteY3" fmla="*/ 1931823 h 1931823"/>
              <a:gd name="connsiteX4" fmla="*/ 0 w 3026977"/>
              <a:gd name="connsiteY4" fmla="*/ 999460 h 1931823"/>
              <a:gd name="connsiteX0" fmla="*/ 10633 w 3037610"/>
              <a:gd name="connsiteY0" fmla="*/ 999460 h 1166279"/>
              <a:gd name="connsiteX1" fmla="*/ 3037610 w 3037610"/>
              <a:gd name="connsiteY1" fmla="*/ 0 h 1166279"/>
              <a:gd name="connsiteX2" fmla="*/ 3037610 w 3037610"/>
              <a:gd name="connsiteY2" fmla="*/ 985526 h 1166279"/>
              <a:gd name="connsiteX3" fmla="*/ 0 w 3037610"/>
              <a:gd name="connsiteY3" fmla="*/ 1166279 h 1166279"/>
              <a:gd name="connsiteX4" fmla="*/ 10633 w 3037610"/>
              <a:gd name="connsiteY4" fmla="*/ 999460 h 1166279"/>
              <a:gd name="connsiteX0" fmla="*/ 31898 w 3037610"/>
              <a:gd name="connsiteY0" fmla="*/ 180753 h 1166279"/>
              <a:gd name="connsiteX1" fmla="*/ 3037610 w 3037610"/>
              <a:gd name="connsiteY1" fmla="*/ 0 h 1166279"/>
              <a:gd name="connsiteX2" fmla="*/ 3037610 w 3037610"/>
              <a:gd name="connsiteY2" fmla="*/ 985526 h 1166279"/>
              <a:gd name="connsiteX3" fmla="*/ 0 w 3037610"/>
              <a:gd name="connsiteY3" fmla="*/ 1166279 h 1166279"/>
              <a:gd name="connsiteX4" fmla="*/ 31898 w 3037610"/>
              <a:gd name="connsiteY4" fmla="*/ 180753 h 1166279"/>
              <a:gd name="connsiteX0" fmla="*/ 10633 w 3016345"/>
              <a:gd name="connsiteY0" fmla="*/ 180753 h 985526"/>
              <a:gd name="connsiteX1" fmla="*/ 3016345 w 3016345"/>
              <a:gd name="connsiteY1" fmla="*/ 0 h 985526"/>
              <a:gd name="connsiteX2" fmla="*/ 3016345 w 3016345"/>
              <a:gd name="connsiteY2" fmla="*/ 985526 h 985526"/>
              <a:gd name="connsiteX3" fmla="*/ 0 w 3016345"/>
              <a:gd name="connsiteY3" fmla="*/ 443265 h 985526"/>
              <a:gd name="connsiteX4" fmla="*/ 10633 w 3016345"/>
              <a:gd name="connsiteY4" fmla="*/ 180753 h 985526"/>
              <a:gd name="connsiteX0" fmla="*/ 31898 w 3037610"/>
              <a:gd name="connsiteY0" fmla="*/ 180753 h 985526"/>
              <a:gd name="connsiteX1" fmla="*/ 3037610 w 3037610"/>
              <a:gd name="connsiteY1" fmla="*/ 0 h 985526"/>
              <a:gd name="connsiteX2" fmla="*/ 3037610 w 3037610"/>
              <a:gd name="connsiteY2" fmla="*/ 985526 h 985526"/>
              <a:gd name="connsiteX3" fmla="*/ 0 w 3037610"/>
              <a:gd name="connsiteY3" fmla="*/ 379470 h 985526"/>
              <a:gd name="connsiteX4" fmla="*/ 31898 w 3037610"/>
              <a:gd name="connsiteY4" fmla="*/ 180753 h 98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7610" h="985526">
                <a:moveTo>
                  <a:pt x="31898" y="180753"/>
                </a:moveTo>
                <a:lnTo>
                  <a:pt x="3037610" y="0"/>
                </a:lnTo>
                <a:lnTo>
                  <a:pt x="3037610" y="985526"/>
                </a:lnTo>
                <a:lnTo>
                  <a:pt x="0" y="379470"/>
                </a:lnTo>
                <a:lnTo>
                  <a:pt x="31898" y="180753"/>
                </a:lnTo>
                <a:close/>
              </a:path>
            </a:pathLst>
          </a:custGeom>
          <a:solidFill>
            <a:srgbClr val="49B172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1"/>
          <p:cNvSpPr/>
          <p:nvPr/>
        </p:nvSpPr>
        <p:spPr>
          <a:xfrm>
            <a:off x="1844872" y="3819709"/>
            <a:ext cx="2707447" cy="1419048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" fmla="*/ 0 w 3058875"/>
              <a:gd name="connsiteY0" fmla="*/ 2498651 h 2498651"/>
              <a:gd name="connsiteX1" fmla="*/ 3058875 w 3058875"/>
              <a:gd name="connsiteY1" fmla="*/ 0 h 2498651"/>
              <a:gd name="connsiteX2" fmla="*/ 3058875 w 3058875"/>
              <a:gd name="connsiteY2" fmla="*/ 985526 h 2498651"/>
              <a:gd name="connsiteX3" fmla="*/ 2073349 w 3058875"/>
              <a:gd name="connsiteY3" fmla="*/ 985526 h 2498651"/>
              <a:gd name="connsiteX4" fmla="*/ 0 w 3058875"/>
              <a:gd name="connsiteY4" fmla="*/ 2498651 h 2498651"/>
              <a:gd name="connsiteX0" fmla="*/ 0 w 3058875"/>
              <a:gd name="connsiteY0" fmla="*/ 2498651 h 2729265"/>
              <a:gd name="connsiteX1" fmla="*/ 3058875 w 3058875"/>
              <a:gd name="connsiteY1" fmla="*/ 0 h 2729265"/>
              <a:gd name="connsiteX2" fmla="*/ 3058875 w 3058875"/>
              <a:gd name="connsiteY2" fmla="*/ 985526 h 2729265"/>
              <a:gd name="connsiteX3" fmla="*/ 10633 w 3058875"/>
              <a:gd name="connsiteY3" fmla="*/ 2729265 h 2729265"/>
              <a:gd name="connsiteX4" fmla="*/ 0 w 3058875"/>
              <a:gd name="connsiteY4" fmla="*/ 2498651 h 2729265"/>
              <a:gd name="connsiteX0" fmla="*/ 0 w 3058875"/>
              <a:gd name="connsiteY0" fmla="*/ 2498651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0 w 3058875"/>
              <a:gd name="connsiteY4" fmla="*/ 2498651 h 2708000"/>
              <a:gd name="connsiteX0" fmla="*/ 10633 w 3058875"/>
              <a:gd name="connsiteY0" fmla="*/ 1743739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10633 w 3058875"/>
              <a:gd name="connsiteY4" fmla="*/ 1743739 h 2708000"/>
              <a:gd name="connsiteX0" fmla="*/ 0 w 3048242"/>
              <a:gd name="connsiteY0" fmla="*/ 1743739 h 1931823"/>
              <a:gd name="connsiteX1" fmla="*/ 3048242 w 3048242"/>
              <a:gd name="connsiteY1" fmla="*/ 0 h 1931823"/>
              <a:gd name="connsiteX2" fmla="*/ 3048242 w 3048242"/>
              <a:gd name="connsiteY2" fmla="*/ 985526 h 1931823"/>
              <a:gd name="connsiteX3" fmla="*/ 31897 w 3048242"/>
              <a:gd name="connsiteY3" fmla="*/ 1931823 h 1931823"/>
              <a:gd name="connsiteX4" fmla="*/ 0 w 3048242"/>
              <a:gd name="connsiteY4" fmla="*/ 1743739 h 1931823"/>
              <a:gd name="connsiteX0" fmla="*/ 0 w 3026977"/>
              <a:gd name="connsiteY0" fmla="*/ 999460 h 1931823"/>
              <a:gd name="connsiteX1" fmla="*/ 3026977 w 3026977"/>
              <a:gd name="connsiteY1" fmla="*/ 0 h 1931823"/>
              <a:gd name="connsiteX2" fmla="*/ 3026977 w 3026977"/>
              <a:gd name="connsiteY2" fmla="*/ 985526 h 1931823"/>
              <a:gd name="connsiteX3" fmla="*/ 10632 w 3026977"/>
              <a:gd name="connsiteY3" fmla="*/ 1931823 h 1931823"/>
              <a:gd name="connsiteX4" fmla="*/ 0 w 3026977"/>
              <a:gd name="connsiteY4" fmla="*/ 999460 h 1931823"/>
              <a:gd name="connsiteX0" fmla="*/ 10633 w 3037610"/>
              <a:gd name="connsiteY0" fmla="*/ 999460 h 1166279"/>
              <a:gd name="connsiteX1" fmla="*/ 3037610 w 3037610"/>
              <a:gd name="connsiteY1" fmla="*/ 0 h 1166279"/>
              <a:gd name="connsiteX2" fmla="*/ 3037610 w 3037610"/>
              <a:gd name="connsiteY2" fmla="*/ 985526 h 1166279"/>
              <a:gd name="connsiteX3" fmla="*/ 0 w 3037610"/>
              <a:gd name="connsiteY3" fmla="*/ 1166279 h 1166279"/>
              <a:gd name="connsiteX4" fmla="*/ 10633 w 3037610"/>
              <a:gd name="connsiteY4" fmla="*/ 999460 h 1166279"/>
              <a:gd name="connsiteX0" fmla="*/ 21266 w 3037610"/>
              <a:gd name="connsiteY0" fmla="*/ 0 h 1761703"/>
              <a:gd name="connsiteX1" fmla="*/ 3037610 w 3037610"/>
              <a:gd name="connsiteY1" fmla="*/ 595424 h 1761703"/>
              <a:gd name="connsiteX2" fmla="*/ 3037610 w 3037610"/>
              <a:gd name="connsiteY2" fmla="*/ 1580950 h 1761703"/>
              <a:gd name="connsiteX3" fmla="*/ 0 w 3037610"/>
              <a:gd name="connsiteY3" fmla="*/ 1761703 h 1761703"/>
              <a:gd name="connsiteX4" fmla="*/ 21266 w 3037610"/>
              <a:gd name="connsiteY4" fmla="*/ 0 h 1761703"/>
              <a:gd name="connsiteX0" fmla="*/ 0 w 3016344"/>
              <a:gd name="connsiteY0" fmla="*/ 0 h 1580950"/>
              <a:gd name="connsiteX1" fmla="*/ 3016344 w 3016344"/>
              <a:gd name="connsiteY1" fmla="*/ 595424 h 1580950"/>
              <a:gd name="connsiteX2" fmla="*/ 3016344 w 3016344"/>
              <a:gd name="connsiteY2" fmla="*/ 1580950 h 1580950"/>
              <a:gd name="connsiteX3" fmla="*/ 10632 w 3016344"/>
              <a:gd name="connsiteY3" fmla="*/ 230614 h 1580950"/>
              <a:gd name="connsiteX4" fmla="*/ 0 w 3016344"/>
              <a:gd name="connsiteY4" fmla="*/ 0 h 158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6344" h="1580950">
                <a:moveTo>
                  <a:pt x="0" y="0"/>
                </a:moveTo>
                <a:lnTo>
                  <a:pt x="3016344" y="595424"/>
                </a:lnTo>
                <a:lnTo>
                  <a:pt x="3016344" y="1580950"/>
                </a:lnTo>
                <a:lnTo>
                  <a:pt x="10632" y="230614"/>
                </a:lnTo>
                <a:lnTo>
                  <a:pt x="0" y="0"/>
                </a:lnTo>
                <a:close/>
              </a:path>
            </a:pathLst>
          </a:custGeom>
          <a:solidFill>
            <a:srgbClr val="1E8E9B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1"/>
          <p:cNvSpPr/>
          <p:nvPr/>
        </p:nvSpPr>
        <p:spPr>
          <a:xfrm>
            <a:off x="1844871" y="4062926"/>
            <a:ext cx="2707448" cy="2087107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" fmla="*/ 0 w 3058875"/>
              <a:gd name="connsiteY0" fmla="*/ 2498651 h 2498651"/>
              <a:gd name="connsiteX1" fmla="*/ 3058875 w 3058875"/>
              <a:gd name="connsiteY1" fmla="*/ 0 h 2498651"/>
              <a:gd name="connsiteX2" fmla="*/ 3058875 w 3058875"/>
              <a:gd name="connsiteY2" fmla="*/ 985526 h 2498651"/>
              <a:gd name="connsiteX3" fmla="*/ 2073349 w 3058875"/>
              <a:gd name="connsiteY3" fmla="*/ 985526 h 2498651"/>
              <a:gd name="connsiteX4" fmla="*/ 0 w 3058875"/>
              <a:gd name="connsiteY4" fmla="*/ 2498651 h 2498651"/>
              <a:gd name="connsiteX0" fmla="*/ 0 w 3058875"/>
              <a:gd name="connsiteY0" fmla="*/ 2498651 h 2729265"/>
              <a:gd name="connsiteX1" fmla="*/ 3058875 w 3058875"/>
              <a:gd name="connsiteY1" fmla="*/ 0 h 2729265"/>
              <a:gd name="connsiteX2" fmla="*/ 3058875 w 3058875"/>
              <a:gd name="connsiteY2" fmla="*/ 985526 h 2729265"/>
              <a:gd name="connsiteX3" fmla="*/ 10633 w 3058875"/>
              <a:gd name="connsiteY3" fmla="*/ 2729265 h 2729265"/>
              <a:gd name="connsiteX4" fmla="*/ 0 w 3058875"/>
              <a:gd name="connsiteY4" fmla="*/ 2498651 h 2729265"/>
              <a:gd name="connsiteX0" fmla="*/ 0 w 3058875"/>
              <a:gd name="connsiteY0" fmla="*/ 2498651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0 w 3058875"/>
              <a:gd name="connsiteY4" fmla="*/ 2498651 h 2708000"/>
              <a:gd name="connsiteX0" fmla="*/ 10633 w 3058875"/>
              <a:gd name="connsiteY0" fmla="*/ 1743739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10633 w 3058875"/>
              <a:gd name="connsiteY4" fmla="*/ 1743739 h 2708000"/>
              <a:gd name="connsiteX0" fmla="*/ 0 w 3048242"/>
              <a:gd name="connsiteY0" fmla="*/ 1743739 h 1931823"/>
              <a:gd name="connsiteX1" fmla="*/ 3048242 w 3048242"/>
              <a:gd name="connsiteY1" fmla="*/ 0 h 1931823"/>
              <a:gd name="connsiteX2" fmla="*/ 3048242 w 3048242"/>
              <a:gd name="connsiteY2" fmla="*/ 985526 h 1931823"/>
              <a:gd name="connsiteX3" fmla="*/ 31897 w 3048242"/>
              <a:gd name="connsiteY3" fmla="*/ 1931823 h 1931823"/>
              <a:gd name="connsiteX4" fmla="*/ 0 w 3048242"/>
              <a:gd name="connsiteY4" fmla="*/ 1743739 h 1931823"/>
              <a:gd name="connsiteX0" fmla="*/ 0 w 3026977"/>
              <a:gd name="connsiteY0" fmla="*/ 999460 h 1931823"/>
              <a:gd name="connsiteX1" fmla="*/ 3026977 w 3026977"/>
              <a:gd name="connsiteY1" fmla="*/ 0 h 1931823"/>
              <a:gd name="connsiteX2" fmla="*/ 3026977 w 3026977"/>
              <a:gd name="connsiteY2" fmla="*/ 985526 h 1931823"/>
              <a:gd name="connsiteX3" fmla="*/ 10632 w 3026977"/>
              <a:gd name="connsiteY3" fmla="*/ 1931823 h 1931823"/>
              <a:gd name="connsiteX4" fmla="*/ 0 w 3026977"/>
              <a:gd name="connsiteY4" fmla="*/ 999460 h 1931823"/>
              <a:gd name="connsiteX0" fmla="*/ 10633 w 3037610"/>
              <a:gd name="connsiteY0" fmla="*/ 999460 h 1166279"/>
              <a:gd name="connsiteX1" fmla="*/ 3037610 w 3037610"/>
              <a:gd name="connsiteY1" fmla="*/ 0 h 1166279"/>
              <a:gd name="connsiteX2" fmla="*/ 3037610 w 3037610"/>
              <a:gd name="connsiteY2" fmla="*/ 985526 h 1166279"/>
              <a:gd name="connsiteX3" fmla="*/ 0 w 3037610"/>
              <a:gd name="connsiteY3" fmla="*/ 1166279 h 1166279"/>
              <a:gd name="connsiteX4" fmla="*/ 10633 w 3037610"/>
              <a:gd name="connsiteY4" fmla="*/ 999460 h 1166279"/>
              <a:gd name="connsiteX0" fmla="*/ 42531 w 3037610"/>
              <a:gd name="connsiteY0" fmla="*/ 0 h 2505982"/>
              <a:gd name="connsiteX1" fmla="*/ 3037610 w 3037610"/>
              <a:gd name="connsiteY1" fmla="*/ 1339703 h 2505982"/>
              <a:gd name="connsiteX2" fmla="*/ 3037610 w 3037610"/>
              <a:gd name="connsiteY2" fmla="*/ 2325229 h 2505982"/>
              <a:gd name="connsiteX3" fmla="*/ 0 w 3037610"/>
              <a:gd name="connsiteY3" fmla="*/ 2505982 h 2505982"/>
              <a:gd name="connsiteX4" fmla="*/ 42531 w 3037610"/>
              <a:gd name="connsiteY4" fmla="*/ 0 h 2505982"/>
              <a:gd name="connsiteX0" fmla="*/ 21266 w 3016345"/>
              <a:gd name="connsiteY0" fmla="*/ 0 h 2325229"/>
              <a:gd name="connsiteX1" fmla="*/ 3016345 w 3016345"/>
              <a:gd name="connsiteY1" fmla="*/ 1339703 h 2325229"/>
              <a:gd name="connsiteX2" fmla="*/ 3016345 w 3016345"/>
              <a:gd name="connsiteY2" fmla="*/ 2325229 h 2325229"/>
              <a:gd name="connsiteX3" fmla="*/ 0 w 3016345"/>
              <a:gd name="connsiteY3" fmla="*/ 134922 h 2325229"/>
              <a:gd name="connsiteX4" fmla="*/ 21266 w 3016345"/>
              <a:gd name="connsiteY4" fmla="*/ 0 h 232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6345" h="2325229">
                <a:moveTo>
                  <a:pt x="21266" y="0"/>
                </a:moveTo>
                <a:lnTo>
                  <a:pt x="3016345" y="1339703"/>
                </a:lnTo>
                <a:lnTo>
                  <a:pt x="3016345" y="2325229"/>
                </a:lnTo>
                <a:lnTo>
                  <a:pt x="0" y="134922"/>
                </a:lnTo>
                <a:lnTo>
                  <a:pt x="21266" y="0"/>
                </a:lnTo>
                <a:close/>
              </a:path>
            </a:pathLst>
          </a:custGeom>
          <a:solidFill>
            <a:srgbClr val="EB4759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4760616" y="845225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C94530"/>
                </a:solidFill>
              </a:rPr>
              <a:t>1</a:t>
            </a:r>
            <a:endParaRPr lang="zh-CN" altLang="en-US" b="1" dirty="0">
              <a:solidFill>
                <a:srgbClr val="C94530"/>
              </a:solidFill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4760616" y="1771973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CB9843"/>
                </a:solidFill>
              </a:rPr>
              <a:t>2</a:t>
            </a:r>
            <a:endParaRPr lang="zh-CN" altLang="en-US" b="1" dirty="0">
              <a:solidFill>
                <a:srgbClr val="CB9843"/>
              </a:solidFill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4765379" y="2699023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2E9F9F"/>
                </a:solidFill>
              </a:rPr>
              <a:t>3</a:t>
            </a:r>
            <a:endParaRPr lang="zh-CN" altLang="en-US" b="1" dirty="0">
              <a:solidFill>
                <a:srgbClr val="2E9F9F"/>
              </a:solidFill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760616" y="3591056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439B6C"/>
                </a:solidFill>
              </a:rPr>
              <a:t>4</a:t>
            </a:r>
            <a:endParaRPr lang="zh-CN" altLang="en-US" b="1" dirty="0">
              <a:solidFill>
                <a:srgbClr val="439B6C"/>
              </a:solidFill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68809" y="2256069"/>
            <a:ext cx="2519917" cy="2519917"/>
          </a:xfrm>
          <a:prstGeom prst="ellipse">
            <a:avLst/>
          </a:prstGeom>
          <a:solidFill>
            <a:srgbClr val="042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4760616" y="4551324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217F8D"/>
                </a:solidFill>
              </a:rPr>
              <a:t>5</a:t>
            </a:r>
            <a:endParaRPr lang="zh-CN" altLang="en-US" b="1" dirty="0">
              <a:solidFill>
                <a:srgbClr val="217F8D"/>
              </a:solidFill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4760616" y="5469234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C54658"/>
                </a:solidFill>
              </a:rPr>
              <a:t>6</a:t>
            </a:r>
            <a:endParaRPr lang="zh-CN" altLang="en-US" b="1" dirty="0">
              <a:solidFill>
                <a:srgbClr val="C54658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7" t="30457" r="38537" b="28925"/>
          <a:stretch/>
        </p:blipFill>
        <p:spPr>
          <a:xfrm>
            <a:off x="456657" y="2638245"/>
            <a:ext cx="1738888" cy="1738888"/>
          </a:xfrm>
          <a:prstGeom prst="rect">
            <a:avLst/>
          </a:prstGeom>
        </p:spPr>
      </p:pic>
      <p:sp>
        <p:nvSpPr>
          <p:cNvPr id="49" name="任意多边形 48"/>
          <p:cNvSpPr/>
          <p:nvPr/>
        </p:nvSpPr>
        <p:spPr>
          <a:xfrm>
            <a:off x="11763288" y="384892"/>
            <a:ext cx="6018028" cy="6018028"/>
          </a:xfrm>
          <a:custGeom>
            <a:avLst/>
            <a:gdLst>
              <a:gd name="connsiteX0" fmla="*/ 3009015 w 6018028"/>
              <a:gd name="connsiteY0" fmla="*/ 467833 h 6018028"/>
              <a:gd name="connsiteX1" fmla="*/ 467833 w 6018028"/>
              <a:gd name="connsiteY1" fmla="*/ 3009015 h 6018028"/>
              <a:gd name="connsiteX2" fmla="*/ 3009015 w 6018028"/>
              <a:gd name="connsiteY2" fmla="*/ 5550197 h 6018028"/>
              <a:gd name="connsiteX3" fmla="*/ 5550197 w 6018028"/>
              <a:gd name="connsiteY3" fmla="*/ 3009015 h 6018028"/>
              <a:gd name="connsiteX4" fmla="*/ 3009015 w 6018028"/>
              <a:gd name="connsiteY4" fmla="*/ 467833 h 6018028"/>
              <a:gd name="connsiteX5" fmla="*/ 3009014 w 6018028"/>
              <a:gd name="connsiteY5" fmla="*/ 0 h 6018028"/>
              <a:gd name="connsiteX6" fmla="*/ 6018028 w 6018028"/>
              <a:gd name="connsiteY6" fmla="*/ 3009014 h 6018028"/>
              <a:gd name="connsiteX7" fmla="*/ 3009014 w 6018028"/>
              <a:gd name="connsiteY7" fmla="*/ 6018028 h 6018028"/>
              <a:gd name="connsiteX8" fmla="*/ 0 w 6018028"/>
              <a:gd name="connsiteY8" fmla="*/ 3009014 h 6018028"/>
              <a:gd name="connsiteX9" fmla="*/ 3009014 w 6018028"/>
              <a:gd name="connsiteY9" fmla="*/ 0 h 6018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18028" h="6018028">
                <a:moveTo>
                  <a:pt x="3009015" y="467833"/>
                </a:moveTo>
                <a:cubicBezTo>
                  <a:pt x="1605559" y="467833"/>
                  <a:pt x="467833" y="1605559"/>
                  <a:pt x="467833" y="3009015"/>
                </a:cubicBezTo>
                <a:cubicBezTo>
                  <a:pt x="467833" y="4412471"/>
                  <a:pt x="1605559" y="5550197"/>
                  <a:pt x="3009015" y="5550197"/>
                </a:cubicBezTo>
                <a:cubicBezTo>
                  <a:pt x="4412471" y="5550197"/>
                  <a:pt x="5550197" y="4412471"/>
                  <a:pt x="5550197" y="3009015"/>
                </a:cubicBezTo>
                <a:cubicBezTo>
                  <a:pt x="5550197" y="1605559"/>
                  <a:pt x="4412471" y="467833"/>
                  <a:pt x="3009015" y="467833"/>
                </a:cubicBezTo>
                <a:close/>
                <a:moveTo>
                  <a:pt x="3009014" y="0"/>
                </a:moveTo>
                <a:cubicBezTo>
                  <a:pt x="4670847" y="0"/>
                  <a:pt x="6018028" y="1347181"/>
                  <a:pt x="6018028" y="3009014"/>
                </a:cubicBezTo>
                <a:cubicBezTo>
                  <a:pt x="6018028" y="4670847"/>
                  <a:pt x="4670847" y="6018028"/>
                  <a:pt x="3009014" y="6018028"/>
                </a:cubicBezTo>
                <a:cubicBezTo>
                  <a:pt x="1347181" y="6018028"/>
                  <a:pt x="0" y="4670847"/>
                  <a:pt x="0" y="3009014"/>
                </a:cubicBezTo>
                <a:cubicBezTo>
                  <a:pt x="0" y="1347181"/>
                  <a:pt x="1347181" y="0"/>
                  <a:pt x="3009014" y="0"/>
                </a:cubicBezTo>
                <a:close/>
              </a:path>
            </a:pathLst>
          </a:custGeom>
          <a:solidFill>
            <a:srgbClr val="2B4159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393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583711" y="595427"/>
            <a:ext cx="8644270" cy="925032"/>
          </a:xfrm>
          <a:prstGeom prst="rect">
            <a:avLst/>
          </a:prstGeom>
          <a:solidFill>
            <a:srgbClr val="C5465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600" b="1" dirty="0" smtClean="0"/>
              <a:t>作业</a:t>
            </a:r>
            <a:r>
              <a:rPr lang="en-US" altLang="zh-CN" sz="1600" b="1" dirty="0" smtClean="0"/>
              <a:t>1</a:t>
            </a:r>
            <a:r>
              <a:rPr lang="zh-CN" altLang="en-US" sz="1600" b="1" dirty="0" smtClean="0"/>
              <a:t>：开发一个基于</a:t>
            </a:r>
            <a:r>
              <a:rPr lang="en-US" altLang="zh-CN" sz="1600" b="1" dirty="0" smtClean="0"/>
              <a:t>Bootstrap</a:t>
            </a:r>
            <a:r>
              <a:rPr lang="zh-CN" altLang="en-US" sz="1600" b="1" dirty="0"/>
              <a:t>框架</a:t>
            </a:r>
            <a:r>
              <a:rPr lang="zh-CN" altLang="en-US" sz="1600" b="1" dirty="0" smtClean="0"/>
              <a:t>的静态网页：（</a:t>
            </a:r>
            <a:r>
              <a:rPr lang="en-US" altLang="zh-CN" sz="1600" b="1" dirty="0" smtClean="0"/>
              <a:t>1</a:t>
            </a:r>
            <a:r>
              <a:rPr lang="zh-CN" altLang="en-US" sz="1600" b="1" dirty="0" smtClean="0"/>
              <a:t>）图文并茂的呈现实验介绍；（</a:t>
            </a:r>
            <a:r>
              <a:rPr lang="en-US" altLang="zh-CN" sz="1600" b="1" dirty="0" smtClean="0"/>
              <a:t>2</a:t>
            </a:r>
            <a:r>
              <a:rPr lang="zh-CN" altLang="en-US" sz="1600" b="1" dirty="0" smtClean="0"/>
              <a:t>）设置进入实验的二维码及按钮；（</a:t>
            </a:r>
            <a:r>
              <a:rPr lang="en-US" altLang="zh-CN" sz="1600" b="1" dirty="0" smtClean="0"/>
              <a:t>3</a:t>
            </a:r>
            <a:r>
              <a:rPr lang="zh-CN" altLang="en-US" sz="1600" b="1" dirty="0" smtClean="0"/>
              <a:t>）设置菜单栏，主页整合多项实验。</a:t>
            </a:r>
            <a:endParaRPr lang="zh-CN" altLang="en-US" sz="1600" b="1" dirty="0"/>
          </a:p>
        </p:txBody>
      </p:sp>
      <p:sp>
        <p:nvSpPr>
          <p:cNvPr id="48" name="矩形 47"/>
          <p:cNvSpPr/>
          <p:nvPr/>
        </p:nvSpPr>
        <p:spPr>
          <a:xfrm>
            <a:off x="2583711" y="2071583"/>
            <a:ext cx="8644270" cy="925032"/>
          </a:xfrm>
          <a:prstGeom prst="rect">
            <a:avLst/>
          </a:prstGeom>
          <a:solidFill>
            <a:srgbClr val="CB98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600" b="1" dirty="0" smtClean="0"/>
              <a:t>作业</a:t>
            </a:r>
            <a:r>
              <a:rPr lang="en-US" altLang="zh-CN" sz="1600" b="1" dirty="0" smtClean="0"/>
              <a:t>2</a:t>
            </a:r>
            <a:r>
              <a:rPr lang="zh-CN" altLang="en-US" sz="1600" b="1" dirty="0" smtClean="0"/>
              <a:t>：编制不少于</a:t>
            </a:r>
            <a:r>
              <a:rPr lang="en-US" altLang="zh-CN" sz="1600" b="1" dirty="0" smtClean="0"/>
              <a:t>40</a:t>
            </a:r>
            <a:r>
              <a:rPr lang="zh-CN" altLang="en-US" sz="1600" b="1" dirty="0" smtClean="0"/>
              <a:t>道题目的</a:t>
            </a:r>
            <a:r>
              <a:rPr lang="en-US" altLang="zh-CN" sz="1600" b="1" dirty="0" smtClean="0"/>
              <a:t>Qualtrics</a:t>
            </a:r>
            <a:r>
              <a:rPr lang="zh-CN" altLang="en-US" sz="1600" b="1" dirty="0" smtClean="0"/>
              <a:t>在线调查程序</a:t>
            </a:r>
            <a:r>
              <a:rPr lang="zh-CN" altLang="en-US" sz="1600" b="1" dirty="0" smtClean="0">
                <a:sym typeface="Wingdings" panose="05000000000000000000" pitchFamily="2" charset="2"/>
              </a:rPr>
              <a:t>：（</a:t>
            </a:r>
            <a:r>
              <a:rPr lang="en-US" altLang="zh-CN" sz="1600" b="1" dirty="0" smtClean="0">
                <a:sym typeface="Wingdings" panose="05000000000000000000" pitchFamily="2" charset="2"/>
              </a:rPr>
              <a:t>1</a:t>
            </a:r>
            <a:r>
              <a:rPr lang="zh-CN" altLang="en-US" sz="1600" b="1" dirty="0" smtClean="0">
                <a:sym typeface="Wingdings" panose="05000000000000000000" pitchFamily="2" charset="2"/>
              </a:rPr>
              <a:t>）</a:t>
            </a:r>
            <a:r>
              <a:rPr lang="zh-CN" altLang="en-US" sz="1600" b="1" dirty="0" smtClean="0"/>
              <a:t>包含单选、多选、李克特量表等多种题目类型；（</a:t>
            </a:r>
            <a:r>
              <a:rPr lang="en-US" altLang="zh-CN" sz="1600" b="1" dirty="0" smtClean="0"/>
              <a:t>2</a:t>
            </a:r>
            <a:r>
              <a:rPr lang="zh-CN" altLang="en-US" sz="1600" b="1" dirty="0" smtClean="0"/>
              <a:t>）设置被试间随机和被试内随机，以及跳过逻辑。</a:t>
            </a:r>
            <a:endParaRPr lang="zh-CN" altLang="en-US" sz="1600" b="1" dirty="0"/>
          </a:p>
        </p:txBody>
      </p:sp>
      <p:sp>
        <p:nvSpPr>
          <p:cNvPr id="49" name="矩形 48"/>
          <p:cNvSpPr/>
          <p:nvPr/>
        </p:nvSpPr>
        <p:spPr>
          <a:xfrm>
            <a:off x="2583710" y="3547739"/>
            <a:ext cx="8644270" cy="925032"/>
          </a:xfrm>
          <a:prstGeom prst="rect">
            <a:avLst/>
          </a:prstGeom>
          <a:solidFill>
            <a:srgbClr val="439B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600" b="1" dirty="0" smtClean="0"/>
              <a:t>作业</a:t>
            </a:r>
            <a:r>
              <a:rPr lang="en-US" altLang="zh-CN" sz="1600" b="1" dirty="0" smtClean="0"/>
              <a:t>3</a:t>
            </a:r>
            <a:r>
              <a:rPr lang="zh-CN" altLang="en-US" sz="1600" b="1" dirty="0" smtClean="0"/>
              <a:t>：编制基于</a:t>
            </a:r>
            <a:r>
              <a:rPr lang="en-US" altLang="zh-CN" sz="1600" b="1" dirty="0" smtClean="0"/>
              <a:t>Inquisit Web</a:t>
            </a:r>
            <a:r>
              <a:rPr lang="zh-CN" altLang="en-US" sz="1600" b="1" dirty="0" smtClean="0"/>
              <a:t>的实验程序</a:t>
            </a:r>
            <a:r>
              <a:rPr lang="zh-CN" altLang="en-US" sz="1600" b="1" dirty="0" smtClean="0">
                <a:sym typeface="Wingdings" panose="05000000000000000000" pitchFamily="2" charset="2"/>
              </a:rPr>
              <a:t>：（</a:t>
            </a:r>
            <a:r>
              <a:rPr lang="en-US" altLang="zh-CN" sz="1600" b="1" dirty="0" smtClean="0">
                <a:sym typeface="Wingdings" panose="05000000000000000000" pitchFamily="2" charset="2"/>
              </a:rPr>
              <a:t>1</a:t>
            </a:r>
            <a:r>
              <a:rPr lang="zh-CN" altLang="en-US" sz="1600" b="1" dirty="0" smtClean="0">
                <a:sym typeface="Wingdings" panose="05000000000000000000" pitchFamily="2" charset="2"/>
              </a:rPr>
              <a:t>）包含指导语、练习、正式实验、结束语模块；（</a:t>
            </a:r>
            <a:r>
              <a:rPr lang="en-US" altLang="zh-CN" sz="1600" b="1" dirty="0">
                <a:sym typeface="Wingdings" panose="05000000000000000000" pitchFamily="2" charset="2"/>
              </a:rPr>
              <a:t>2</a:t>
            </a:r>
            <a:r>
              <a:rPr lang="zh-CN" altLang="en-US" sz="1600" b="1" dirty="0" smtClean="0">
                <a:sym typeface="Wingdings" panose="05000000000000000000" pitchFamily="2" charset="2"/>
              </a:rPr>
              <a:t>）刺激材料包含文字、图片、语音；（</a:t>
            </a:r>
            <a:r>
              <a:rPr lang="en-US" altLang="zh-CN" sz="1600" b="1" dirty="0">
                <a:sym typeface="Wingdings" panose="05000000000000000000" pitchFamily="2" charset="2"/>
              </a:rPr>
              <a:t>3</a:t>
            </a:r>
            <a:r>
              <a:rPr lang="zh-CN" altLang="en-US" sz="1600" b="1" dirty="0" smtClean="0">
                <a:sym typeface="Wingdings" panose="05000000000000000000" pitchFamily="2" charset="2"/>
              </a:rPr>
              <a:t>）设置被试间随机和被试内随机，以及跳过逻辑。</a:t>
            </a:r>
            <a:endParaRPr lang="zh-CN" altLang="en-US" sz="1600" b="1" dirty="0"/>
          </a:p>
        </p:txBody>
      </p:sp>
      <p:sp>
        <p:nvSpPr>
          <p:cNvPr id="50" name="矩形 49"/>
          <p:cNvSpPr/>
          <p:nvPr/>
        </p:nvSpPr>
        <p:spPr>
          <a:xfrm>
            <a:off x="2583709" y="5023894"/>
            <a:ext cx="8644270" cy="925032"/>
          </a:xfrm>
          <a:prstGeom prst="rect">
            <a:avLst/>
          </a:prstGeom>
          <a:solidFill>
            <a:srgbClr val="217F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600" b="1" dirty="0" smtClean="0"/>
              <a:t>作业</a:t>
            </a:r>
            <a:r>
              <a:rPr lang="en-US" altLang="zh-CN" sz="1600" b="1" dirty="0" smtClean="0"/>
              <a:t>4</a:t>
            </a:r>
            <a:r>
              <a:rPr lang="zh-CN" altLang="en-US" sz="1600" b="1" dirty="0" smtClean="0"/>
              <a:t>：整合部署已完成的前三个作业，形成一套完整的在线调查与实验系统。</a:t>
            </a:r>
            <a:endParaRPr lang="en-US" altLang="zh-CN" sz="1600" b="1" dirty="0" smtClean="0"/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C00000"/>
                </a:solidFill>
              </a:rPr>
              <a:t>该作业作为唯一需要提交的作业，作为课程成绩考核内容（在线提交项目网址即可）。</a:t>
            </a:r>
            <a:endParaRPr lang="zh-CN" altLang="en-US" sz="1600" b="1" dirty="0">
              <a:solidFill>
                <a:srgbClr val="C00000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5565" y="595427"/>
            <a:ext cx="2388782" cy="1573618"/>
          </a:xfrm>
          <a:custGeom>
            <a:avLst/>
            <a:gdLst>
              <a:gd name="connsiteX0" fmla="*/ 0 w 1889052"/>
              <a:gd name="connsiteY0" fmla="*/ 0 h 925032"/>
              <a:gd name="connsiteX1" fmla="*/ 1889052 w 1889052"/>
              <a:gd name="connsiteY1" fmla="*/ 0 h 925032"/>
              <a:gd name="connsiteX2" fmla="*/ 1889052 w 1889052"/>
              <a:gd name="connsiteY2" fmla="*/ 925032 h 925032"/>
              <a:gd name="connsiteX3" fmla="*/ 0 w 1889052"/>
              <a:gd name="connsiteY3" fmla="*/ 925032 h 925032"/>
              <a:gd name="connsiteX4" fmla="*/ 0 w 1889052"/>
              <a:gd name="connsiteY4" fmla="*/ 0 h 925032"/>
              <a:gd name="connsiteX0" fmla="*/ 0 w 2505740"/>
              <a:gd name="connsiteY0" fmla="*/ 1254642 h 1254642"/>
              <a:gd name="connsiteX1" fmla="*/ 2505740 w 2505740"/>
              <a:gd name="connsiteY1" fmla="*/ 0 h 1254642"/>
              <a:gd name="connsiteX2" fmla="*/ 2505740 w 2505740"/>
              <a:gd name="connsiteY2" fmla="*/ 925032 h 1254642"/>
              <a:gd name="connsiteX3" fmla="*/ 616688 w 2505740"/>
              <a:gd name="connsiteY3" fmla="*/ 925032 h 1254642"/>
              <a:gd name="connsiteX4" fmla="*/ 0 w 2505740"/>
              <a:gd name="connsiteY4" fmla="*/ 1254642 h 1254642"/>
              <a:gd name="connsiteX0" fmla="*/ 0 w 2505740"/>
              <a:gd name="connsiteY0" fmla="*/ 1254642 h 1573618"/>
              <a:gd name="connsiteX1" fmla="*/ 2505740 w 2505740"/>
              <a:gd name="connsiteY1" fmla="*/ 0 h 1573618"/>
              <a:gd name="connsiteX2" fmla="*/ 2505740 w 2505740"/>
              <a:gd name="connsiteY2" fmla="*/ 925032 h 1573618"/>
              <a:gd name="connsiteX3" fmla="*/ 265814 w 2505740"/>
              <a:gd name="connsiteY3" fmla="*/ 1573618 h 1573618"/>
              <a:gd name="connsiteX4" fmla="*/ 0 w 2505740"/>
              <a:gd name="connsiteY4" fmla="*/ 1254642 h 1573618"/>
              <a:gd name="connsiteX0" fmla="*/ 0 w 2388782"/>
              <a:gd name="connsiteY0" fmla="*/ 1382233 h 1573618"/>
              <a:gd name="connsiteX1" fmla="*/ 2388782 w 2388782"/>
              <a:gd name="connsiteY1" fmla="*/ 0 h 1573618"/>
              <a:gd name="connsiteX2" fmla="*/ 2388782 w 2388782"/>
              <a:gd name="connsiteY2" fmla="*/ 925032 h 1573618"/>
              <a:gd name="connsiteX3" fmla="*/ 148856 w 2388782"/>
              <a:gd name="connsiteY3" fmla="*/ 1573618 h 1573618"/>
              <a:gd name="connsiteX4" fmla="*/ 0 w 2388782"/>
              <a:gd name="connsiteY4" fmla="*/ 1382233 h 15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8782" h="1573618">
                <a:moveTo>
                  <a:pt x="0" y="1382233"/>
                </a:moveTo>
                <a:lnTo>
                  <a:pt x="2388782" y="0"/>
                </a:lnTo>
                <a:lnTo>
                  <a:pt x="2388782" y="925032"/>
                </a:lnTo>
                <a:lnTo>
                  <a:pt x="148856" y="1573618"/>
                </a:lnTo>
                <a:lnTo>
                  <a:pt x="0" y="1382233"/>
                </a:lnTo>
                <a:close/>
              </a:path>
            </a:pathLst>
          </a:custGeom>
          <a:solidFill>
            <a:srgbClr val="C5465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363276" y="2071583"/>
            <a:ext cx="2091071" cy="925032"/>
          </a:xfrm>
          <a:custGeom>
            <a:avLst/>
            <a:gdLst>
              <a:gd name="connsiteX0" fmla="*/ 0 w 1889052"/>
              <a:gd name="connsiteY0" fmla="*/ 0 h 925032"/>
              <a:gd name="connsiteX1" fmla="*/ 1889052 w 1889052"/>
              <a:gd name="connsiteY1" fmla="*/ 0 h 925032"/>
              <a:gd name="connsiteX2" fmla="*/ 1889052 w 1889052"/>
              <a:gd name="connsiteY2" fmla="*/ 925032 h 925032"/>
              <a:gd name="connsiteX3" fmla="*/ 0 w 1889052"/>
              <a:gd name="connsiteY3" fmla="*/ 925032 h 925032"/>
              <a:gd name="connsiteX4" fmla="*/ 0 w 1889052"/>
              <a:gd name="connsiteY4" fmla="*/ 0 h 925032"/>
              <a:gd name="connsiteX0" fmla="*/ 0 w 2133601"/>
              <a:gd name="connsiteY0" fmla="*/ 457200 h 925032"/>
              <a:gd name="connsiteX1" fmla="*/ 2133601 w 2133601"/>
              <a:gd name="connsiteY1" fmla="*/ 0 h 925032"/>
              <a:gd name="connsiteX2" fmla="*/ 2133601 w 2133601"/>
              <a:gd name="connsiteY2" fmla="*/ 925032 h 925032"/>
              <a:gd name="connsiteX3" fmla="*/ 244549 w 2133601"/>
              <a:gd name="connsiteY3" fmla="*/ 925032 h 925032"/>
              <a:gd name="connsiteX4" fmla="*/ 0 w 2133601"/>
              <a:gd name="connsiteY4" fmla="*/ 457200 h 925032"/>
              <a:gd name="connsiteX0" fmla="*/ 0 w 2133601"/>
              <a:gd name="connsiteY0" fmla="*/ 457200 h 925032"/>
              <a:gd name="connsiteX1" fmla="*/ 2133601 w 2133601"/>
              <a:gd name="connsiteY1" fmla="*/ 0 h 925032"/>
              <a:gd name="connsiteX2" fmla="*/ 2133601 w 2133601"/>
              <a:gd name="connsiteY2" fmla="*/ 925032 h 925032"/>
              <a:gd name="connsiteX3" fmla="*/ 85061 w 2133601"/>
              <a:gd name="connsiteY3" fmla="*/ 925032 h 925032"/>
              <a:gd name="connsiteX4" fmla="*/ 0 w 2133601"/>
              <a:gd name="connsiteY4" fmla="*/ 457200 h 925032"/>
              <a:gd name="connsiteX0" fmla="*/ 0 w 2112336"/>
              <a:gd name="connsiteY0" fmla="*/ 637954 h 925032"/>
              <a:gd name="connsiteX1" fmla="*/ 2112336 w 2112336"/>
              <a:gd name="connsiteY1" fmla="*/ 0 h 925032"/>
              <a:gd name="connsiteX2" fmla="*/ 2112336 w 2112336"/>
              <a:gd name="connsiteY2" fmla="*/ 925032 h 925032"/>
              <a:gd name="connsiteX3" fmla="*/ 63796 w 2112336"/>
              <a:gd name="connsiteY3" fmla="*/ 925032 h 925032"/>
              <a:gd name="connsiteX4" fmla="*/ 0 w 2112336"/>
              <a:gd name="connsiteY4" fmla="*/ 637954 h 925032"/>
              <a:gd name="connsiteX0" fmla="*/ 0 w 2091071"/>
              <a:gd name="connsiteY0" fmla="*/ 691117 h 925032"/>
              <a:gd name="connsiteX1" fmla="*/ 2091071 w 2091071"/>
              <a:gd name="connsiteY1" fmla="*/ 0 h 925032"/>
              <a:gd name="connsiteX2" fmla="*/ 2091071 w 2091071"/>
              <a:gd name="connsiteY2" fmla="*/ 925032 h 925032"/>
              <a:gd name="connsiteX3" fmla="*/ 42531 w 2091071"/>
              <a:gd name="connsiteY3" fmla="*/ 925032 h 925032"/>
              <a:gd name="connsiteX4" fmla="*/ 0 w 2091071"/>
              <a:gd name="connsiteY4" fmla="*/ 691117 h 925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1071" h="925032">
                <a:moveTo>
                  <a:pt x="0" y="691117"/>
                </a:moveTo>
                <a:lnTo>
                  <a:pt x="2091071" y="0"/>
                </a:lnTo>
                <a:lnTo>
                  <a:pt x="2091071" y="925032"/>
                </a:lnTo>
                <a:lnTo>
                  <a:pt x="42531" y="925032"/>
                </a:lnTo>
                <a:lnTo>
                  <a:pt x="0" y="691117"/>
                </a:lnTo>
                <a:close/>
              </a:path>
            </a:pathLst>
          </a:custGeom>
          <a:solidFill>
            <a:srgbClr val="CB98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405805" y="3547739"/>
            <a:ext cx="2048540" cy="925032"/>
          </a:xfrm>
          <a:custGeom>
            <a:avLst/>
            <a:gdLst>
              <a:gd name="connsiteX0" fmla="*/ 0 w 1889052"/>
              <a:gd name="connsiteY0" fmla="*/ 0 h 925032"/>
              <a:gd name="connsiteX1" fmla="*/ 1889052 w 1889052"/>
              <a:gd name="connsiteY1" fmla="*/ 0 h 925032"/>
              <a:gd name="connsiteX2" fmla="*/ 1889052 w 1889052"/>
              <a:gd name="connsiteY2" fmla="*/ 925032 h 925032"/>
              <a:gd name="connsiteX3" fmla="*/ 0 w 1889052"/>
              <a:gd name="connsiteY3" fmla="*/ 925032 h 925032"/>
              <a:gd name="connsiteX4" fmla="*/ 0 w 1889052"/>
              <a:gd name="connsiteY4" fmla="*/ 0 h 925032"/>
              <a:gd name="connsiteX0" fmla="*/ 0 w 1995377"/>
              <a:gd name="connsiteY0" fmla="*/ 0 h 925032"/>
              <a:gd name="connsiteX1" fmla="*/ 1995377 w 1995377"/>
              <a:gd name="connsiteY1" fmla="*/ 0 h 925032"/>
              <a:gd name="connsiteX2" fmla="*/ 1995377 w 1995377"/>
              <a:gd name="connsiteY2" fmla="*/ 925032 h 925032"/>
              <a:gd name="connsiteX3" fmla="*/ 106325 w 1995377"/>
              <a:gd name="connsiteY3" fmla="*/ 925032 h 925032"/>
              <a:gd name="connsiteX4" fmla="*/ 0 w 1995377"/>
              <a:gd name="connsiteY4" fmla="*/ 0 h 925032"/>
              <a:gd name="connsiteX0" fmla="*/ 53163 w 2048540"/>
              <a:gd name="connsiteY0" fmla="*/ 0 h 925032"/>
              <a:gd name="connsiteX1" fmla="*/ 2048540 w 2048540"/>
              <a:gd name="connsiteY1" fmla="*/ 0 h 925032"/>
              <a:gd name="connsiteX2" fmla="*/ 2048540 w 2048540"/>
              <a:gd name="connsiteY2" fmla="*/ 925032 h 925032"/>
              <a:gd name="connsiteX3" fmla="*/ 0 w 2048540"/>
              <a:gd name="connsiteY3" fmla="*/ 255181 h 925032"/>
              <a:gd name="connsiteX4" fmla="*/ 53163 w 2048540"/>
              <a:gd name="connsiteY4" fmla="*/ 0 h 925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8540" h="925032">
                <a:moveTo>
                  <a:pt x="53163" y="0"/>
                </a:moveTo>
                <a:lnTo>
                  <a:pt x="2048540" y="0"/>
                </a:lnTo>
                <a:lnTo>
                  <a:pt x="2048540" y="925032"/>
                </a:lnTo>
                <a:lnTo>
                  <a:pt x="0" y="255181"/>
                </a:lnTo>
                <a:lnTo>
                  <a:pt x="53163" y="0"/>
                </a:lnTo>
                <a:close/>
              </a:path>
            </a:pathLst>
          </a:custGeom>
          <a:solidFill>
            <a:srgbClr val="439B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8093" y="4577326"/>
            <a:ext cx="2346252" cy="1371600"/>
          </a:xfrm>
          <a:custGeom>
            <a:avLst/>
            <a:gdLst>
              <a:gd name="connsiteX0" fmla="*/ 0 w 1889052"/>
              <a:gd name="connsiteY0" fmla="*/ 0 h 925032"/>
              <a:gd name="connsiteX1" fmla="*/ 1889052 w 1889052"/>
              <a:gd name="connsiteY1" fmla="*/ 0 h 925032"/>
              <a:gd name="connsiteX2" fmla="*/ 1889052 w 1889052"/>
              <a:gd name="connsiteY2" fmla="*/ 925032 h 925032"/>
              <a:gd name="connsiteX3" fmla="*/ 0 w 1889052"/>
              <a:gd name="connsiteY3" fmla="*/ 925032 h 925032"/>
              <a:gd name="connsiteX4" fmla="*/ 0 w 1889052"/>
              <a:gd name="connsiteY4" fmla="*/ 0 h 925032"/>
              <a:gd name="connsiteX0" fmla="*/ 0 w 2239926"/>
              <a:gd name="connsiteY0" fmla="*/ 0 h 1371600"/>
              <a:gd name="connsiteX1" fmla="*/ 2239926 w 2239926"/>
              <a:gd name="connsiteY1" fmla="*/ 446568 h 1371600"/>
              <a:gd name="connsiteX2" fmla="*/ 2239926 w 2239926"/>
              <a:gd name="connsiteY2" fmla="*/ 1371600 h 1371600"/>
              <a:gd name="connsiteX3" fmla="*/ 350874 w 2239926"/>
              <a:gd name="connsiteY3" fmla="*/ 1371600 h 1371600"/>
              <a:gd name="connsiteX4" fmla="*/ 0 w 2239926"/>
              <a:gd name="connsiteY4" fmla="*/ 0 h 1371600"/>
              <a:gd name="connsiteX0" fmla="*/ 106326 w 2346252"/>
              <a:gd name="connsiteY0" fmla="*/ 0 h 1371600"/>
              <a:gd name="connsiteX1" fmla="*/ 2346252 w 2346252"/>
              <a:gd name="connsiteY1" fmla="*/ 446568 h 1371600"/>
              <a:gd name="connsiteX2" fmla="*/ 2346252 w 2346252"/>
              <a:gd name="connsiteY2" fmla="*/ 1371600 h 1371600"/>
              <a:gd name="connsiteX3" fmla="*/ 0 w 2346252"/>
              <a:gd name="connsiteY3" fmla="*/ 202019 h 1371600"/>
              <a:gd name="connsiteX4" fmla="*/ 106326 w 2346252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6252" h="1371600">
                <a:moveTo>
                  <a:pt x="106326" y="0"/>
                </a:moveTo>
                <a:lnTo>
                  <a:pt x="2346252" y="446568"/>
                </a:lnTo>
                <a:lnTo>
                  <a:pt x="2346252" y="1371600"/>
                </a:lnTo>
                <a:lnTo>
                  <a:pt x="0" y="202019"/>
                </a:lnTo>
                <a:lnTo>
                  <a:pt x="106326" y="0"/>
                </a:lnTo>
                <a:close/>
              </a:path>
            </a:pathLst>
          </a:custGeom>
          <a:solidFill>
            <a:srgbClr val="217F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-5582095" y="385200"/>
            <a:ext cx="6018028" cy="6018028"/>
          </a:xfrm>
          <a:custGeom>
            <a:avLst/>
            <a:gdLst>
              <a:gd name="connsiteX0" fmla="*/ 3009015 w 6018028"/>
              <a:gd name="connsiteY0" fmla="*/ 467833 h 6018028"/>
              <a:gd name="connsiteX1" fmla="*/ 467833 w 6018028"/>
              <a:gd name="connsiteY1" fmla="*/ 3009015 h 6018028"/>
              <a:gd name="connsiteX2" fmla="*/ 3009015 w 6018028"/>
              <a:gd name="connsiteY2" fmla="*/ 5550197 h 6018028"/>
              <a:gd name="connsiteX3" fmla="*/ 5550197 w 6018028"/>
              <a:gd name="connsiteY3" fmla="*/ 3009015 h 6018028"/>
              <a:gd name="connsiteX4" fmla="*/ 3009015 w 6018028"/>
              <a:gd name="connsiteY4" fmla="*/ 467833 h 6018028"/>
              <a:gd name="connsiteX5" fmla="*/ 3009014 w 6018028"/>
              <a:gd name="connsiteY5" fmla="*/ 0 h 6018028"/>
              <a:gd name="connsiteX6" fmla="*/ 6018028 w 6018028"/>
              <a:gd name="connsiteY6" fmla="*/ 3009014 h 6018028"/>
              <a:gd name="connsiteX7" fmla="*/ 3009014 w 6018028"/>
              <a:gd name="connsiteY7" fmla="*/ 6018028 h 6018028"/>
              <a:gd name="connsiteX8" fmla="*/ 0 w 6018028"/>
              <a:gd name="connsiteY8" fmla="*/ 3009014 h 6018028"/>
              <a:gd name="connsiteX9" fmla="*/ 3009014 w 6018028"/>
              <a:gd name="connsiteY9" fmla="*/ 0 h 6018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18028" h="6018028">
                <a:moveTo>
                  <a:pt x="3009015" y="467833"/>
                </a:moveTo>
                <a:cubicBezTo>
                  <a:pt x="1605559" y="467833"/>
                  <a:pt x="467833" y="1605559"/>
                  <a:pt x="467833" y="3009015"/>
                </a:cubicBezTo>
                <a:cubicBezTo>
                  <a:pt x="467833" y="4412471"/>
                  <a:pt x="1605559" y="5550197"/>
                  <a:pt x="3009015" y="5550197"/>
                </a:cubicBezTo>
                <a:cubicBezTo>
                  <a:pt x="4412471" y="5550197"/>
                  <a:pt x="5550197" y="4412471"/>
                  <a:pt x="5550197" y="3009015"/>
                </a:cubicBezTo>
                <a:cubicBezTo>
                  <a:pt x="5550197" y="1605559"/>
                  <a:pt x="4412471" y="467833"/>
                  <a:pt x="3009015" y="467833"/>
                </a:cubicBezTo>
                <a:close/>
                <a:moveTo>
                  <a:pt x="3009014" y="0"/>
                </a:moveTo>
                <a:cubicBezTo>
                  <a:pt x="4670847" y="0"/>
                  <a:pt x="6018028" y="1347181"/>
                  <a:pt x="6018028" y="3009014"/>
                </a:cubicBezTo>
                <a:cubicBezTo>
                  <a:pt x="6018028" y="4670847"/>
                  <a:pt x="4670847" y="6018028"/>
                  <a:pt x="3009014" y="6018028"/>
                </a:cubicBezTo>
                <a:cubicBezTo>
                  <a:pt x="1347181" y="6018028"/>
                  <a:pt x="0" y="4670847"/>
                  <a:pt x="0" y="3009014"/>
                </a:cubicBezTo>
                <a:cubicBezTo>
                  <a:pt x="0" y="1347181"/>
                  <a:pt x="1347181" y="0"/>
                  <a:pt x="3009014" y="0"/>
                </a:cubicBezTo>
                <a:close/>
              </a:path>
            </a:pathLst>
          </a:custGeom>
          <a:solidFill>
            <a:srgbClr val="2B4159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267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latin typeface="+mn-ea"/>
                <a:ea typeface="+mn-ea"/>
              </a:rPr>
              <a:t>课程要求</a:t>
            </a:r>
            <a:endParaRPr lang="zh-CN" altLang="en-US" sz="5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38200" y="1953634"/>
            <a:ext cx="10290717" cy="3332043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3200" b="1" dirty="0" smtClean="0">
                <a:solidFill>
                  <a:srgbClr val="FF0000"/>
                </a:solidFill>
                <a:latin typeface="+mn-ea"/>
              </a:rPr>
              <a:t>一定要来上课！ 一定要来上课！ 一定要来上课！</a:t>
            </a:r>
            <a:endParaRPr lang="en-US" altLang="zh-CN" sz="3200" b="1" dirty="0" smtClean="0">
              <a:solidFill>
                <a:srgbClr val="FF0000"/>
              </a:solidFill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3200" b="1" dirty="0" smtClean="0">
                <a:solidFill>
                  <a:srgbClr val="FF0000"/>
                </a:solidFill>
                <a:latin typeface="+mn-ea"/>
              </a:rPr>
              <a:t>一定要写作业！ 一定要写作业！ 一定要写作业！</a:t>
            </a:r>
            <a:endParaRPr lang="en-US" altLang="zh-CN" sz="3200" b="1" dirty="0" smtClean="0">
              <a:solidFill>
                <a:srgbClr val="FF0000"/>
              </a:solidFill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rgbClr val="FF0000"/>
                </a:solidFill>
                <a:latin typeface="+mn-ea"/>
              </a:rPr>
              <a:t>一定要</a:t>
            </a:r>
            <a:r>
              <a:rPr lang="zh-CN" altLang="en-US" sz="3200" b="1" dirty="0" smtClean="0">
                <a:solidFill>
                  <a:srgbClr val="FF0000"/>
                </a:solidFill>
                <a:latin typeface="+mn-ea"/>
              </a:rPr>
              <a:t>带电脑！ 一定要带电脑！ 一定要带电脑！</a:t>
            </a:r>
            <a:endParaRPr lang="en-US" altLang="zh-CN" sz="3200" b="1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308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latin typeface="+mn-ea"/>
                <a:ea typeface="+mn-ea"/>
              </a:rPr>
              <a:t>参考书和学习资源</a:t>
            </a:r>
            <a:endParaRPr lang="zh-CN" altLang="en-US" sz="5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1385"/>
            <a:ext cx="1925733" cy="19257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933" y="1981385"/>
            <a:ext cx="2568894" cy="192573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332827" y="1981385"/>
            <a:ext cx="5761074" cy="19151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北京师范大学官方微信公众号：</a:t>
            </a:r>
            <a:endParaRPr lang="en-US" altLang="zh-CN" sz="2000" b="1" dirty="0" smtClean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altLang="zh-CN" sz="2000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《Qualtrics </a:t>
            </a:r>
            <a:r>
              <a:rPr lang="zh-CN" altLang="en-US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使用教程</a:t>
            </a:r>
            <a:r>
              <a:rPr lang="en-US" altLang="zh-CN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》</a:t>
            </a:r>
          </a:p>
          <a:p>
            <a:endParaRPr lang="en-US" altLang="zh-CN" sz="2000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《Inquisit </a:t>
            </a:r>
            <a:r>
              <a:rPr lang="zh-CN" altLang="en-US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使用教程</a:t>
            </a:r>
            <a:r>
              <a:rPr lang="en-US" altLang="zh-CN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》</a:t>
            </a:r>
            <a:endParaRPr lang="zh-CN" altLang="en-US" sz="2000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38199" y="4373449"/>
            <a:ext cx="10255701" cy="19151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《</a:t>
            </a:r>
            <a:r>
              <a:rPr lang="zh-CN" altLang="en-US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心理学实验软件</a:t>
            </a:r>
            <a:r>
              <a:rPr lang="en-US" altLang="zh-CN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Inquisit </a:t>
            </a:r>
            <a:r>
              <a:rPr lang="zh-CN" altLang="en-US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教程</a:t>
            </a:r>
            <a:r>
              <a:rPr lang="en-US" altLang="zh-CN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》</a:t>
            </a:r>
            <a:r>
              <a:rPr lang="zh-CN" altLang="en-US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冯成志，北京大学出版社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http://www.millisecond.com/download/library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https://github.com/jellyfishfree/Inquisit-Web-BNUPSY</a:t>
            </a:r>
            <a:endParaRPr lang="zh-CN" altLang="en-US" sz="2000" dirty="0" smtClean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58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400" dirty="0" smtClean="0">
              <a:solidFill>
                <a:schemeClr val="tx2"/>
              </a:solidFill>
            </a:endParaRPr>
          </a:p>
          <a:p>
            <a:pPr algn="ctr"/>
            <a:r>
              <a:rPr lang="en-US" altLang="zh-CN" sz="2400" b="1" dirty="0" smtClean="0">
                <a:solidFill>
                  <a:schemeClr val="tx2"/>
                </a:solidFill>
              </a:rPr>
              <a:t>PART 1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182929" y="127747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</a:rPr>
              <a:t>网络基础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s://timgsa.baidu.com/timg?image&amp;quality=80&amp;size=b9999_10000&amp;sec=1511255935919&amp;di=917b2cefa180d8782939e50f3e827196&amp;imgtype=0&amp;src=http%3A%2F%2Fi0.article.fd.pchome.net%2Ft_500x375%2Fg1%2FM00%2F0C%2F13%2FoYYBAFRsC6KIQ4y3AAMCdfUvYToAACF1APKq1IAAwKN44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288" y="1946548"/>
            <a:ext cx="7307961" cy="458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98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400" dirty="0" smtClean="0">
              <a:solidFill>
                <a:schemeClr val="tx2"/>
              </a:solidFill>
            </a:endParaRPr>
          </a:p>
          <a:p>
            <a:pPr algn="ctr"/>
            <a:r>
              <a:rPr lang="en-US" altLang="zh-CN" sz="2400" b="1" dirty="0" smtClean="0">
                <a:solidFill>
                  <a:schemeClr val="tx2"/>
                </a:solidFill>
              </a:rPr>
              <a:t>PART 1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182929" y="127747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</a:rPr>
              <a:t>网络基础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4744" b="86667" l="21026" r="45043"/>
                    </a14:imgEffect>
                  </a14:imgLayer>
                </a14:imgProps>
              </a:ext>
            </a:extLst>
          </a:blip>
          <a:srcRect l="20815" t="14353" r="54169" b="13152"/>
          <a:stretch/>
        </p:blipFill>
        <p:spPr>
          <a:xfrm>
            <a:off x="1391031" y="2350301"/>
            <a:ext cx="563248" cy="1088195"/>
          </a:xfrm>
          <a:prstGeom prst="rect">
            <a:avLst/>
          </a:prstGeom>
        </p:spPr>
      </p:pic>
      <p:pic>
        <p:nvPicPr>
          <p:cNvPr id="4098" name="Picture 2" descr="https://timgsa.baidu.com/timg?image&amp;quality=80&amp;size=b9999_10000&amp;sec=1511175828029&amp;di=3cd37c2a7c627fc8440246fd05c35e70&amp;imgtype=0&amp;src=http%3A%2F%2Fimg.pconline.com.cn%2Fimages%2Fproduct%2F5452%2F545227%2Fpro-02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7500" b="81771" l="1250" r="979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102" y="2166060"/>
            <a:ext cx="1870960" cy="140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timgsa.baidu.com/timg?image&amp;quality=80&amp;size=b9999_10000&amp;sec=1511176326668&amp;di=7a8ef43216923db56deeb65d6800245e&amp;imgtype=0&amp;src=http%3A%2F%2Fimage.tianjimedia.com%2FuploadImages%2F2013%2F242%2FAL0FHY81EV84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83" l="1188" r="98688">
                        <a14:foregroundMark x1="11500" y1="81250" x2="2313" y2="81250"/>
                        <a14:foregroundMark x1="2563" y1="83917" x2="5250" y2="85000"/>
                        <a14:foregroundMark x1="6688" y1="85417" x2="94000" y2="85417"/>
                        <a14:foregroundMark x1="94125" y1="85417" x2="97438" y2="83667"/>
                        <a14:foregroundMark x1="97813" y1="83333" x2="97688" y2="81667"/>
                        <a14:foregroundMark x1="88500" y1="81250" x2="98000" y2="81667"/>
                        <a14:foregroundMark x1="14063" y1="81833" x2="14063" y2="83500"/>
                        <a14:foregroundMark x1="15188" y1="83917" x2="84938" y2="8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675" y="2278832"/>
            <a:ext cx="1568323" cy="117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/>
          <p:cNvSpPr txBox="1"/>
          <p:nvPr/>
        </p:nvSpPr>
        <p:spPr>
          <a:xfrm>
            <a:off x="913638" y="3591387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Smart Phone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523875" y="3592081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Tablet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828529" y="3591387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Laptop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4104" name="Picture 8" descr="https://timgsa.baidu.com/timg?image&amp;quality=80&amp;size=b9999_10000&amp;sec=1511176710933&amp;di=28c31ce92bc2a2a6b608f70669c972df&amp;imgtype=0&amp;src=http%3A%2F%2Fd.hiphotos.baidu.com%2Fimage%2Fpic%2Fitem%2Fa71ea8d3fd1f4134043027922f1f95cad0c85ed2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3165" b="97975" l="6573" r="89828">
                        <a14:foregroundMark x1="66510" y1="15190" x2="67293" y2="89873"/>
                        <a14:foregroundMark x1="67606" y1="89873" x2="89828" y2="89620"/>
                        <a14:foregroundMark x1="66510" y1="15190" x2="89671" y2="14684"/>
                        <a14:foregroundMark x1="89202" y1="15190" x2="89358" y2="89114"/>
                        <a14:foregroundMark x1="68545" y1="17722" x2="68701" y2="87342"/>
                        <a14:foregroundMark x1="72144" y1="18228" x2="72144" y2="88861"/>
                        <a14:foregroundMark x1="10329" y1="87089" x2="7512" y2="94177"/>
                        <a14:foregroundMark x1="7668" y1="96709" x2="7825" y2="94177"/>
                        <a14:foregroundMark x1="7668" y1="96709" x2="57746" y2="96456"/>
                        <a14:foregroundMark x1="58216" y1="95190" x2="57121" y2="87342"/>
                        <a14:foregroundMark x1="10798" y1="87595" x2="57746" y2="87595"/>
                        <a14:foregroundMark x1="12676" y1="88861" x2="36150" y2="92658"/>
                        <a14:foregroundMark x1="28482" y1="20253" x2="28638" y2="55696"/>
                        <a14:foregroundMark x1="29577" y1="56962" x2="58685" y2="57468"/>
                        <a14:foregroundMark x1="28013" y1="22025" x2="59155" y2="19494"/>
                        <a14:foregroundMark x1="58685" y1="21266" x2="58529" y2="56456"/>
                        <a14:foregroundMark x1="36463" y1="26329" x2="37715" y2="54684"/>
                        <a14:foregroundMark x1="32394" y1="23544" x2="31455" y2="54430"/>
                        <a14:foregroundMark x1="39437" y1="27595" x2="39593" y2="52405"/>
                        <a14:foregroundMark x1="32394" y1="39241" x2="43192" y2="36962"/>
                        <a14:foregroundMark x1="31299" y1="45823" x2="46792" y2="47848"/>
                        <a14:foregroundMark x1="34116" y1="41519" x2="34272" y2="46329"/>
                        <a14:foregroundMark x1="46948" y1="20506" x2="47418" y2="55949"/>
                        <a14:foregroundMark x1="52739" y1="20506" x2="52269" y2="56203"/>
                        <a14:foregroundMark x1="47261" y1="25823" x2="58529" y2="25823"/>
                        <a14:foregroundMark x1="54930" y1="20253" x2="47418" y2="54684"/>
                        <a14:foregroundMark x1="48200" y1="25316" x2="48044" y2="45316"/>
                        <a14:foregroundMark x1="41941" y1="41013" x2="47418" y2="410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86" t="12359" r="36035"/>
          <a:stretch/>
        </p:blipFill>
        <p:spPr bwMode="auto">
          <a:xfrm>
            <a:off x="9707748" y="2550923"/>
            <a:ext cx="995517" cy="91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文本框 36"/>
          <p:cNvSpPr txBox="1"/>
          <p:nvPr/>
        </p:nvSpPr>
        <p:spPr>
          <a:xfrm>
            <a:off x="9974513" y="3591387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PC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s://timgsa.baidu.com/timg?image&amp;quality=80&amp;size=b9999_10000&amp;sec=1511254724479&amp;di=4268d812d3901b6e43e9a0306d9584b8&amp;imgtype=0&amp;src=http%3A%2F%2Fimage.haier.com%2Fcn%2Fconsumer%2Fcomputers%2Fpc_accessories%2Frouter%2F201412%2FW020150108588280396764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281" y="4365382"/>
            <a:ext cx="2088648" cy="208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timgsa.baidu.com/timg?image&amp;quality=80&amp;size=b9999_10000&amp;sec=1511254783014&amp;di=7d20622c92a847f665407c736b20209f&amp;imgtype=0&amp;src=http%3A%2F%2Fimage.cn.made-in-china.com%2Fprodzip%2F000-oCaQmUHWOVrh.jpg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763" b="89974" l="2679" r="9892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712" b="25341"/>
          <a:stretch/>
        </p:blipFill>
        <p:spPr bwMode="auto">
          <a:xfrm>
            <a:off x="6318742" y="5327628"/>
            <a:ext cx="3478512" cy="108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箭头连接符 2"/>
          <p:cNvCxnSpPr/>
          <p:nvPr/>
        </p:nvCxnSpPr>
        <p:spPr>
          <a:xfrm>
            <a:off x="1828800" y="3960719"/>
            <a:ext cx="1371600" cy="1079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H="1">
            <a:off x="4362566" y="3420904"/>
            <a:ext cx="191950" cy="1585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5000940" y="3462292"/>
            <a:ext cx="2008130" cy="1355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5474413" y="3646555"/>
            <a:ext cx="4500100" cy="1387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5000940" y="5898995"/>
            <a:ext cx="13178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193793" y="6409297"/>
            <a:ext cx="200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Wireless switches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636247" y="6399743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Ethernet </a:t>
            </a:r>
            <a:r>
              <a:rPr lang="en-US" altLang="zh-CN" b="1" dirty="0" smtClean="0">
                <a:solidFill>
                  <a:schemeClr val="bg1"/>
                </a:solidFill>
              </a:rPr>
              <a:t>switches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400" dirty="0" smtClean="0">
              <a:solidFill>
                <a:schemeClr val="tx2"/>
              </a:solidFill>
            </a:endParaRPr>
          </a:p>
          <a:p>
            <a:pPr algn="ctr"/>
            <a:r>
              <a:rPr lang="en-US" altLang="zh-CN" sz="2400" b="1" dirty="0" smtClean="0">
                <a:solidFill>
                  <a:schemeClr val="tx2"/>
                </a:solidFill>
              </a:rPr>
              <a:t>PART 1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182929" y="127747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</a:rPr>
              <a:t>网络基础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s://timgsa.baidu.com/timg?image&amp;quality=80&amp;size=b9999_10000&amp;sec=1511255034200&amp;di=82215d5eb46576fe786d5599a669a349&amp;imgtype=0&amp;src=http%3A%2F%2Fimgsrc.baidu.com%2Fimage%2Fc0%253Dshijue1%252C0%252C0%252C294%252C40%2Fsign%3D42f5e7e6b8fb43160e12723948cd2c56%2F6c224f4a20a44623766f224f9222720e0cf3d772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1"/>
          <a:stretch/>
        </p:blipFill>
        <p:spPr bwMode="auto">
          <a:xfrm>
            <a:off x="581450" y="2069213"/>
            <a:ext cx="8062874" cy="429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timgsa.baidu.com/timg?image&amp;quality=80&amp;size=b9999_10000&amp;sec=1511255150539&amp;di=da6f4cff98880ea8b623c2df1e8b6435&amp;imgtype=0&amp;src=http%3A%2F%2Fwww.d1net.com%2Fuploadfile%2F2014%2F1211%2F2014121111054027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277" y="3202511"/>
            <a:ext cx="598170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22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</TotalTime>
  <Words>730</Words>
  <Application>Microsoft Office PowerPoint</Application>
  <PresentationFormat>宽屏</PresentationFormat>
  <Paragraphs>151</Paragraphs>
  <Slides>22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等线</vt:lpstr>
      <vt:lpstr>等线 Light</vt:lpstr>
      <vt:lpstr>方正姚体</vt:lpstr>
      <vt:lpstr>仿宋</vt:lpstr>
      <vt:lpstr>华文中宋</vt:lpstr>
      <vt:lpstr>Arial</vt:lpstr>
      <vt:lpstr>Times New Roman</vt:lpstr>
      <vt:lpstr>Wingdings</vt:lpstr>
      <vt:lpstr>Office 主题​​</vt:lpstr>
      <vt:lpstr>PowerPoint 演示文稿</vt:lpstr>
      <vt:lpstr>是什么？</vt:lpstr>
      <vt:lpstr>PowerPoint 演示文稿</vt:lpstr>
      <vt:lpstr>PowerPoint 演示文稿</vt:lpstr>
      <vt:lpstr>课程要求</vt:lpstr>
      <vt:lpstr>参考书和学习资源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实验编程工具箱</vt:lpstr>
      <vt:lpstr>PowerPoint 演示文稿</vt:lpstr>
      <vt:lpstr>PowerPoint 演示文稿</vt:lpstr>
      <vt:lpstr>PowerPoint 演示文稿</vt:lpstr>
      <vt:lpstr>PowerPoint 演示文稿</vt:lpstr>
      <vt:lpstr>Qualtrics 在线调查系统(演示)</vt:lpstr>
      <vt:lpstr>答疑相关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Cong Wei</dc:creator>
  <cp:lastModifiedBy>Cong Wei</cp:lastModifiedBy>
  <cp:revision>46</cp:revision>
  <dcterms:created xsi:type="dcterms:W3CDTF">2017-11-20T01:11:33Z</dcterms:created>
  <dcterms:modified xsi:type="dcterms:W3CDTF">2017-11-21T07:52:14Z</dcterms:modified>
</cp:coreProperties>
</file>